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46"/>
  </p:notesMasterIdLst>
  <p:handoutMasterIdLst>
    <p:handoutMasterId r:id="rId47"/>
  </p:handoutMasterIdLst>
  <p:sldIdLst>
    <p:sldId id="1779" r:id="rId8"/>
    <p:sldId id="1836" r:id="rId9"/>
    <p:sldId id="1800" r:id="rId10"/>
    <p:sldId id="1955" r:id="rId11"/>
    <p:sldId id="1937" r:id="rId12"/>
    <p:sldId id="2036" r:id="rId13"/>
    <p:sldId id="1945" r:id="rId14"/>
    <p:sldId id="1956" r:id="rId15"/>
    <p:sldId id="1950" r:id="rId16"/>
    <p:sldId id="1917" r:id="rId17"/>
    <p:sldId id="1957" r:id="rId18"/>
    <p:sldId id="1951" r:id="rId19"/>
    <p:sldId id="1952" r:id="rId20"/>
    <p:sldId id="1953" r:id="rId21"/>
    <p:sldId id="2037" r:id="rId22"/>
    <p:sldId id="1919" r:id="rId23"/>
    <p:sldId id="2038" r:id="rId24"/>
    <p:sldId id="1922" r:id="rId25"/>
    <p:sldId id="1921" r:id="rId26"/>
    <p:sldId id="1946" r:id="rId27"/>
    <p:sldId id="1959" r:id="rId28"/>
    <p:sldId id="1924" r:id="rId29"/>
    <p:sldId id="1947" r:id="rId30"/>
    <p:sldId id="2039" r:id="rId31"/>
    <p:sldId id="1925" r:id="rId32"/>
    <p:sldId id="1960" r:id="rId33"/>
    <p:sldId id="1962" r:id="rId34"/>
    <p:sldId id="1961" r:id="rId35"/>
    <p:sldId id="1963" r:id="rId36"/>
    <p:sldId id="1927" r:id="rId37"/>
    <p:sldId id="1928" r:id="rId38"/>
    <p:sldId id="1949" r:id="rId39"/>
    <p:sldId id="1964" r:id="rId40"/>
    <p:sldId id="1930" r:id="rId41"/>
    <p:sldId id="1931" r:id="rId42"/>
    <p:sldId id="1929" r:id="rId43"/>
    <p:sldId id="1838" r:id="rId44"/>
    <p:sldId id="680" r:id="rId45"/>
  </p:sldIdLst>
  <p:sldSz cx="12196763" cy="6858000"/>
  <p:notesSz cx="6805613" cy="9939338"/>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77DD76"/>
    <a:srgbClr val="00FA00"/>
    <a:srgbClr val="59595A"/>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V100</a:t>
            </a:r>
            <a:r>
              <a:rPr lang="zh-CN" altLang="en-US" sz="1600" b="0" i="0" kern="1200" dirty="0">
                <a:solidFill>
                  <a:schemeClr val="tx1"/>
                </a:solidFill>
                <a:effectLst/>
                <a:latin typeface="+mn-lt"/>
                <a:ea typeface="+mn-ea"/>
                <a:cs typeface="+mn-cs"/>
              </a:rPr>
              <a:t>中</a:t>
            </a:r>
            <a:r>
              <a:rPr lang="en-US" altLang="zh-CN" sz="1600" b="0" i="0" kern="1200" dirty="0">
                <a:solidFill>
                  <a:schemeClr val="tx1"/>
                </a:solidFill>
                <a:effectLst/>
                <a:latin typeface="+mn-lt"/>
                <a:ea typeface="+mn-ea"/>
                <a:cs typeface="+mn-cs"/>
              </a:rPr>
              <a:t>Tensor Core</a:t>
            </a:r>
            <a:r>
              <a:rPr lang="zh-CN" altLang="en-US" sz="1600" b="0" i="0" kern="1200" dirty="0">
                <a:solidFill>
                  <a:schemeClr val="tx1"/>
                </a:solidFill>
                <a:effectLst/>
                <a:latin typeface="+mn-lt"/>
                <a:ea typeface="+mn-ea"/>
                <a:cs typeface="+mn-cs"/>
              </a:rPr>
              <a:t>可以聚合的操作八个线程的寄存器，</a:t>
            </a:r>
            <a:r>
              <a:rPr lang="en-US" altLang="zh-CN" sz="1600" b="0" i="0" kern="1200" dirty="0">
                <a:solidFill>
                  <a:schemeClr val="tx1"/>
                </a:solidFill>
                <a:effectLst/>
                <a:latin typeface="+mn-lt"/>
                <a:ea typeface="+mn-ea"/>
                <a:cs typeface="+mn-cs"/>
              </a:rPr>
              <a:t>A100</a:t>
            </a:r>
            <a:r>
              <a:rPr lang="zh-CN" altLang="en-US" sz="1600" b="0" i="0" kern="1200" dirty="0">
                <a:solidFill>
                  <a:schemeClr val="tx1"/>
                </a:solidFill>
                <a:effectLst/>
                <a:latin typeface="+mn-lt"/>
                <a:ea typeface="+mn-ea"/>
                <a:cs typeface="+mn-cs"/>
              </a:rPr>
              <a:t>则可以操作</a:t>
            </a:r>
            <a:r>
              <a:rPr lang="en-US" altLang="zh-CN" sz="1600" b="0" i="0" kern="1200" dirty="0">
                <a:solidFill>
                  <a:schemeClr val="tx1"/>
                </a:solidFill>
                <a:effectLst/>
                <a:latin typeface="+mn-lt"/>
                <a:ea typeface="+mn-ea"/>
                <a:cs typeface="+mn-cs"/>
              </a:rPr>
              <a:t>32</a:t>
            </a:r>
            <a:r>
              <a:rPr lang="zh-CN" altLang="en-US" sz="1600" b="0" i="0" kern="1200" dirty="0">
                <a:solidFill>
                  <a:schemeClr val="tx1"/>
                </a:solidFill>
                <a:effectLst/>
                <a:latin typeface="+mn-lt"/>
                <a:ea typeface="+mn-ea"/>
                <a:cs typeface="+mn-cs"/>
              </a:rPr>
              <a:t>个线程的所有寄存器。</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22</a:t>
            </a:fld>
            <a:endParaRPr lang="zh-CN" altLang="en-US"/>
          </a:p>
        </p:txBody>
      </p:sp>
    </p:spTree>
    <p:extLst>
      <p:ext uri="{BB962C8B-B14F-4D97-AF65-F5344CB8AC3E}">
        <p14:creationId xmlns:p14="http://schemas.microsoft.com/office/powerpoint/2010/main" val="378111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14553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hyperlink" Target="http://www.hiascend.com/" TargetMode="External"/><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9" name="图片 78">
            <a:extLst>
              <a:ext uri="{FF2B5EF4-FFF2-40B4-BE49-F238E27FC236}">
                <a16:creationId xmlns:a16="http://schemas.microsoft.com/office/drawing/2014/main" id="{082654B9-E616-BC4C-8FBD-DADD524EFC6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4">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10">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 id="2147483925"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hyperlink" Target="https://www.anandtech.com/show/12673/titan-v-deep-learning-deep-dive/3" TargetMode="External"/><Relationship Id="rId3" Type="http://schemas.openxmlformats.org/officeDocument/2006/relationships/hyperlink" Target="https://developer.nvidia.com/blog/programming-tensor-cores-cuda-9/" TargetMode="External"/><Relationship Id="rId7" Type="http://schemas.openxmlformats.org/officeDocument/2006/relationships/hyperlink" Target="https://www.anandtech.com/Gallery/Album/6493#33" TargetMode="External"/><Relationship Id="rId12" Type="http://schemas.openxmlformats.org/officeDocument/2006/relationships/hyperlink" Target="https://learnopencv.com/demystifying-gpu-architectures-for-deep-learning-part-2/"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6.xml"/><Relationship Id="rId6" Type="http://schemas.openxmlformats.org/officeDocument/2006/relationships/hyperlink" Target="https://www.anandtech.com/Gallery/Album/6494#15" TargetMode="External"/><Relationship Id="rId11" Type="http://schemas.openxmlformats.org/officeDocument/2006/relationships/hyperlink" Target="https://aijishu.com/a/1060000000286803#item-2" TargetMode="External"/><Relationship Id="rId5" Type="http://schemas.openxmlformats.org/officeDocument/2006/relationships/hyperlink" Target="https://developer.nvidia.com/blog/optimizing-gpu-performance-tensor-cores/" TargetMode="External"/><Relationship Id="rId10" Type="http://schemas.openxmlformats.org/officeDocument/2006/relationships/hyperlink" Target="https://www.cnblogs.com/wujianming-110117/p/12993096.html" TargetMode="External"/><Relationship Id="rId4" Type="http://schemas.openxmlformats.org/officeDocument/2006/relationships/hyperlink" Target="https://developer.nvidia.com/blog/accelerating-winml-and-nvidia-tensor-cores/" TargetMode="External"/><Relationship Id="rId9" Type="http://schemas.openxmlformats.org/officeDocument/2006/relationships/hyperlink" Target="https://www.anandtech.com/show/12673/titan-v-deep-learning-deep-dive/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825021" y="680684"/>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677964" y="5013176"/>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5876" y="5013176"/>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769789" y="1772816"/>
            <a:ext cx="10441160" cy="2880320"/>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Tensor</a:t>
            </a:r>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Core</a:t>
            </a:r>
          </a:p>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架构演进</a:t>
            </a:r>
            <a:endPar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794125" y="926362"/>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5BB9A4-0A14-E442-8BC2-7E63EA4E0C47}"/>
              </a:ext>
            </a:extLst>
          </p:cNvPr>
          <p:cNvSpPr>
            <a:spLocks noGrp="1"/>
          </p:cNvSpPr>
          <p:nvPr>
            <p:ph type="title"/>
          </p:nvPr>
        </p:nvSpPr>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sp>
        <p:nvSpPr>
          <p:cNvPr id="9" name="内容占位符 8">
            <a:extLst>
              <a:ext uri="{FF2B5EF4-FFF2-40B4-BE49-F238E27FC236}">
                <a16:creationId xmlns:a16="http://schemas.microsoft.com/office/drawing/2014/main" id="{2C0352BB-3C2E-1C49-9CBF-BCBA3E467CBB}"/>
              </a:ext>
            </a:extLst>
          </p:cNvPr>
          <p:cNvSpPr>
            <a:spLocks noGrp="1"/>
          </p:cNvSpPr>
          <p:nvPr>
            <p:ph sz="half" idx="1"/>
          </p:nvPr>
        </p:nvSpPr>
        <p:spPr>
          <a:xfrm>
            <a:off x="6602436" y="1268760"/>
            <a:ext cx="4970691" cy="4608512"/>
          </a:xfrm>
        </p:spPr>
        <p:txBody>
          <a:bodyPr anchor="ctr"/>
          <a:lstStyle/>
          <a:p>
            <a:r>
              <a:rPr lang="en-US" altLang="zh-CN" b="1" dirty="0"/>
              <a:t> SM</a:t>
            </a:r>
            <a:r>
              <a:rPr lang="zh-CN" altLang="en-US" b="1" dirty="0"/>
              <a:t>：</a:t>
            </a:r>
            <a:r>
              <a:rPr lang="en-US" altLang="zh-CN" sz="1800" dirty="0"/>
              <a:t>Sub-Core</a:t>
            </a:r>
            <a:r>
              <a:rPr lang="zh-CN" altLang="en-US" sz="1800" dirty="0"/>
              <a:t> 上计算单元，负责对于寄存器整体的读写逻辑；</a:t>
            </a:r>
            <a:endParaRPr lang="en-US" altLang="zh-CN" dirty="0"/>
          </a:p>
          <a:p>
            <a:r>
              <a:rPr lang="en-US" altLang="zh-CN" b="1" dirty="0"/>
              <a:t>Sub-Core</a:t>
            </a:r>
            <a:r>
              <a:rPr lang="zh-CN" altLang="en-US" b="1" dirty="0"/>
              <a:t>： </a:t>
            </a:r>
            <a:r>
              <a:rPr lang="zh-CN" altLang="en-US" sz="1800" dirty="0"/>
              <a:t>包括 </a:t>
            </a:r>
            <a:r>
              <a:rPr lang="en-US" altLang="zh-CN" sz="1800" dirty="0"/>
              <a:t>Tensor Core</a:t>
            </a:r>
            <a:r>
              <a:rPr lang="zh-CN" altLang="en-US" sz="1800" dirty="0"/>
              <a:t> </a:t>
            </a:r>
            <a:r>
              <a:rPr lang="en-US" altLang="zh-CN" sz="1800" dirty="0"/>
              <a:t>+</a:t>
            </a:r>
            <a:r>
              <a:rPr lang="zh-CN" altLang="en-US" sz="1800" dirty="0"/>
              <a:t> </a:t>
            </a:r>
            <a:r>
              <a:rPr lang="en-US" altLang="zh-CN" sz="1800" dirty="0"/>
              <a:t>FP64</a:t>
            </a:r>
            <a:r>
              <a:rPr lang="zh-CN" altLang="en-US" sz="1800" dirty="0"/>
              <a:t> </a:t>
            </a:r>
            <a:r>
              <a:rPr lang="en-US" altLang="zh-CN" sz="1800" dirty="0"/>
              <a:t>+</a:t>
            </a:r>
            <a:r>
              <a:rPr lang="zh-CN" altLang="en-US" sz="1800" dirty="0"/>
              <a:t> </a:t>
            </a:r>
            <a:r>
              <a:rPr lang="en-US" altLang="zh-CN" sz="1800" dirty="0"/>
              <a:t>FP32 +</a:t>
            </a:r>
            <a:r>
              <a:rPr lang="zh-CN" altLang="en-US" sz="1800" dirty="0"/>
              <a:t> </a:t>
            </a:r>
            <a:r>
              <a:rPr lang="en-US" altLang="zh-CN" sz="1800" dirty="0"/>
              <a:t>INT8</a:t>
            </a:r>
            <a:r>
              <a:rPr lang="zh-CN" altLang="en-US" sz="1800" dirty="0"/>
              <a:t> </a:t>
            </a:r>
            <a:r>
              <a:rPr lang="en-US" altLang="zh-CN" sz="1800" dirty="0"/>
              <a:t>+</a:t>
            </a:r>
            <a:r>
              <a:rPr lang="zh-CN" altLang="en-US" sz="1800" dirty="0"/>
              <a:t> 特殊函数处理单元 </a:t>
            </a:r>
            <a:r>
              <a:rPr lang="en-US" altLang="zh-CN" sz="1800" dirty="0"/>
              <a:t>MFU</a:t>
            </a:r>
            <a:r>
              <a:rPr lang="zh-CN" altLang="en-US" sz="1800" dirty="0"/>
              <a:t>；</a:t>
            </a:r>
            <a:endParaRPr lang="en-US" altLang="zh-CN" sz="1800" dirty="0"/>
          </a:p>
          <a:p>
            <a:r>
              <a:rPr lang="en-US" altLang="zh-CN" b="1" dirty="0"/>
              <a:t>Warp Schedule</a:t>
            </a:r>
            <a:r>
              <a:rPr lang="zh-CN" altLang="en-US" b="1" dirty="0"/>
              <a:t>：</a:t>
            </a:r>
            <a:r>
              <a:rPr lang="zh-CN" altLang="en-US" sz="1800" dirty="0"/>
              <a:t>计算单元都由 </a:t>
            </a:r>
            <a:r>
              <a:rPr lang="en-US" altLang="zh-CN" sz="1800" dirty="0"/>
              <a:t>Warp Scheduler</a:t>
            </a:r>
            <a:r>
              <a:rPr lang="zh-CN" altLang="en-US" sz="1800" dirty="0"/>
              <a:t> 调度执行，数据存储在寄存器；</a:t>
            </a:r>
            <a:endParaRPr lang="en-US" altLang="zh-CN" sz="1800" dirty="0"/>
          </a:p>
        </p:txBody>
      </p:sp>
      <p:pic>
        <p:nvPicPr>
          <p:cNvPr id="8" name="内容占位符 10">
            <a:extLst>
              <a:ext uri="{FF2B5EF4-FFF2-40B4-BE49-F238E27FC236}">
                <a16:creationId xmlns:a16="http://schemas.microsoft.com/office/drawing/2014/main" id="{06324327-DBA3-CF47-9122-A39E13EE0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997" y="1599759"/>
            <a:ext cx="5832648" cy="4500100"/>
          </a:xfrm>
          <a:prstGeom prst="rect">
            <a:avLst/>
          </a:prstGeom>
          <a:noFill/>
        </p:spPr>
      </p:pic>
    </p:spTree>
    <p:extLst>
      <p:ext uri="{BB962C8B-B14F-4D97-AF65-F5344CB8AC3E}">
        <p14:creationId xmlns:p14="http://schemas.microsoft.com/office/powerpoint/2010/main" val="206693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7CD1D17-5675-524F-92F5-54476F46FF81}"/>
              </a:ext>
            </a:extLst>
          </p:cNvPr>
          <p:cNvSpPr>
            <a:spLocks noGrp="1"/>
          </p:cNvSpPr>
          <p:nvPr>
            <p:ph sz="half" idx="10"/>
          </p:nvPr>
        </p:nvSpPr>
        <p:spPr>
          <a:xfrm>
            <a:off x="6890469" y="1495552"/>
            <a:ext cx="4696640" cy="4525736"/>
          </a:xfrm>
        </p:spPr>
        <p:txBody>
          <a:bodyPr anchor="ctr"/>
          <a:lstStyle/>
          <a:p>
            <a:r>
              <a:rPr lang="zh-CN" altLang="en-US" dirty="0"/>
              <a:t>每个 </a:t>
            </a:r>
            <a:r>
              <a:rPr lang="en-US" altLang="zh-CN" dirty="0"/>
              <a:t>SM</a:t>
            </a:r>
            <a:r>
              <a:rPr lang="zh-CN" altLang="en-US" dirty="0"/>
              <a:t> </a:t>
            </a:r>
            <a:r>
              <a:rPr lang="en-US" altLang="zh-CN" dirty="0"/>
              <a:t>Sub-Core</a:t>
            </a:r>
            <a:r>
              <a:rPr lang="zh-CN" altLang="en-US" dirty="0"/>
              <a:t> 包含两个 </a:t>
            </a:r>
            <a:r>
              <a:rPr lang="en-US" altLang="zh-CN" dirty="0"/>
              <a:t>4x4x4</a:t>
            </a:r>
            <a:r>
              <a:rPr lang="zh-CN" altLang="en-US" dirty="0"/>
              <a:t> </a:t>
            </a:r>
            <a:r>
              <a:rPr lang="en-US" altLang="zh-CN" dirty="0"/>
              <a:t>Tensor</a:t>
            </a:r>
            <a:r>
              <a:rPr lang="zh-CN" altLang="en-US" dirty="0"/>
              <a:t> </a:t>
            </a:r>
            <a:r>
              <a:rPr lang="en-US" altLang="zh-CN" dirty="0"/>
              <a:t>Core</a:t>
            </a:r>
            <a:r>
              <a:rPr lang="zh-CN" altLang="en-US" dirty="0"/>
              <a:t>，其中 </a:t>
            </a:r>
            <a:r>
              <a:rPr lang="en-US" altLang="zh-CN" dirty="0"/>
              <a:t>Warp</a:t>
            </a:r>
            <a:r>
              <a:rPr lang="zh-CN" altLang="en-US" dirty="0"/>
              <a:t> </a:t>
            </a:r>
            <a:r>
              <a:rPr lang="en-US" altLang="zh-CN" dirty="0"/>
              <a:t>Scheduler</a:t>
            </a:r>
            <a:r>
              <a:rPr lang="zh-CN" altLang="en-US" dirty="0"/>
              <a:t> 向 </a:t>
            </a:r>
            <a:r>
              <a:rPr lang="en-US" altLang="zh-CN" dirty="0"/>
              <a:t>Tensor</a:t>
            </a:r>
            <a:r>
              <a:rPr lang="zh-CN" altLang="en-US" dirty="0"/>
              <a:t> </a:t>
            </a:r>
            <a:r>
              <a:rPr lang="en-US" altLang="zh-CN" dirty="0"/>
              <a:t>Core</a:t>
            </a:r>
            <a:r>
              <a:rPr lang="zh-CN" altLang="en-US" dirty="0"/>
              <a:t> 发送矩阵乘法</a:t>
            </a:r>
            <a:r>
              <a:rPr lang="en-US" altLang="zh-CN" dirty="0"/>
              <a:t>GEMM</a:t>
            </a:r>
            <a:r>
              <a:rPr lang="zh-CN" altLang="en-US" dirty="0"/>
              <a:t>运算指令。</a:t>
            </a:r>
            <a:r>
              <a:rPr lang="en-US" altLang="zh-CN" dirty="0"/>
              <a:t> </a:t>
            </a:r>
          </a:p>
          <a:p>
            <a:r>
              <a:rPr lang="en-US" altLang="zh-CN" dirty="0"/>
              <a:t>Tensor</a:t>
            </a:r>
            <a:r>
              <a:rPr lang="zh-CN" altLang="en-US" dirty="0"/>
              <a:t> </a:t>
            </a:r>
            <a:r>
              <a:rPr lang="en-US" altLang="zh-CN" dirty="0"/>
              <a:t>Core</a:t>
            </a:r>
            <a:r>
              <a:rPr lang="zh-CN" altLang="en-US" dirty="0"/>
              <a:t> 从寄存器 </a:t>
            </a:r>
            <a:r>
              <a:rPr lang="en-US" altLang="zh-CN" dirty="0"/>
              <a:t>(Register</a:t>
            </a:r>
            <a:r>
              <a:rPr lang="zh-CN" altLang="en-US" dirty="0"/>
              <a:t> </a:t>
            </a:r>
            <a:r>
              <a:rPr lang="en-US" altLang="zh-CN" dirty="0"/>
              <a:t>File)</a:t>
            </a:r>
            <a:r>
              <a:rPr lang="zh-CN" altLang="en-US" dirty="0"/>
              <a:t> 接收输入矩阵 </a:t>
            </a:r>
            <a:r>
              <a:rPr lang="en-US" altLang="zh-CN" dirty="0"/>
              <a:t>(A</a:t>
            </a:r>
            <a:r>
              <a:rPr lang="zh-CN" altLang="en-US" dirty="0"/>
              <a:t>、</a:t>
            </a:r>
            <a:r>
              <a:rPr lang="en-US" altLang="zh-CN" dirty="0"/>
              <a:t>B</a:t>
            </a:r>
            <a:r>
              <a:rPr lang="zh-CN" altLang="en-US" dirty="0"/>
              <a:t>、</a:t>
            </a:r>
            <a:r>
              <a:rPr lang="en-US" altLang="zh-CN" dirty="0"/>
              <a:t>C)</a:t>
            </a:r>
            <a:r>
              <a:rPr lang="zh-CN" altLang="en-US" dirty="0"/>
              <a:t>，执行多次 </a:t>
            </a:r>
            <a:r>
              <a:rPr lang="en-US" altLang="zh-CN" dirty="0"/>
              <a:t>4x4x4</a:t>
            </a:r>
            <a:r>
              <a:rPr lang="zh-CN" altLang="en-US" dirty="0"/>
              <a:t> 矩阵乘法，直到完成完整的矩阵乘法，并将所得矩阵写回寄存器堆 </a:t>
            </a:r>
            <a:r>
              <a:rPr lang="en-US" altLang="zh-CN" dirty="0"/>
              <a:t>(Register</a:t>
            </a:r>
            <a:r>
              <a:rPr lang="zh-CN" altLang="en-US" dirty="0"/>
              <a:t> </a:t>
            </a:r>
            <a:r>
              <a:rPr lang="en-US" altLang="zh-CN" dirty="0"/>
              <a:t>File)</a:t>
            </a:r>
            <a:r>
              <a:rPr lang="zh-CN" altLang="en-US" dirty="0"/>
              <a:t>；</a:t>
            </a:r>
          </a:p>
        </p:txBody>
      </p:sp>
      <p:sp>
        <p:nvSpPr>
          <p:cNvPr id="6" name="标题 4">
            <a:extLst>
              <a:ext uri="{FF2B5EF4-FFF2-40B4-BE49-F238E27FC236}">
                <a16:creationId xmlns:a16="http://schemas.microsoft.com/office/drawing/2014/main" id="{3D195F07-5A8D-464E-A6DE-3D446A588537}"/>
              </a:ext>
            </a:extLst>
          </p:cNvPr>
          <p:cNvSpPr>
            <a:spLocks noGrp="1"/>
          </p:cNvSpPr>
          <p:nvPr>
            <p:ph type="title"/>
          </p:nvPr>
        </p:nvSpPr>
        <p:spPr>
          <a:xfrm>
            <a:off x="623635" y="679570"/>
            <a:ext cx="10963473" cy="589190"/>
          </a:xfrm>
        </p:spPr>
        <p:txBody>
          <a:bodyPr/>
          <a:lstStyle/>
          <a:p>
            <a:r>
              <a:rPr lang="zh-CN" altLang="en-US" dirty="0"/>
              <a:t>第一代 </a:t>
            </a:r>
            <a:r>
              <a:rPr lang="en-US" altLang="zh-CN" dirty="0"/>
              <a:t>Tensor Core</a:t>
            </a:r>
            <a:r>
              <a:rPr lang="zh-CN" altLang="en-US" dirty="0"/>
              <a:t> </a:t>
            </a:r>
            <a:r>
              <a:rPr lang="en-US" altLang="zh-CN" dirty="0"/>
              <a:t>(Volta)</a:t>
            </a:r>
            <a:endParaRPr lang="zh-CN" altLang="en-US" dirty="0"/>
          </a:p>
        </p:txBody>
      </p:sp>
      <p:pic>
        <p:nvPicPr>
          <p:cNvPr id="7" name="内容占位符 10">
            <a:extLst>
              <a:ext uri="{FF2B5EF4-FFF2-40B4-BE49-F238E27FC236}">
                <a16:creationId xmlns:a16="http://schemas.microsoft.com/office/drawing/2014/main" id="{E9336497-A8C2-194C-9383-BF001D5F08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997" y="1599759"/>
            <a:ext cx="5832648" cy="4500100"/>
          </a:xfrm>
          <a:prstGeom prst="rect">
            <a:avLst/>
          </a:prstGeom>
          <a:noFill/>
        </p:spPr>
      </p:pic>
    </p:spTree>
    <p:extLst>
      <p:ext uri="{BB962C8B-B14F-4D97-AF65-F5344CB8AC3E}">
        <p14:creationId xmlns:p14="http://schemas.microsoft.com/office/powerpoint/2010/main" val="1931096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ADEE922-5F4F-7F4B-9DF6-ABD39A9B713E}"/>
              </a:ext>
            </a:extLst>
          </p:cNvPr>
          <p:cNvSpPr>
            <a:spLocks noGrp="1"/>
          </p:cNvSpPr>
          <p:nvPr>
            <p:ph type="title"/>
          </p:nvPr>
        </p:nvSpPr>
        <p:spPr/>
        <p:txBody>
          <a:bodyPr/>
          <a:lstStyle/>
          <a:p>
            <a:r>
              <a:rPr lang="en-US" altLang="zh-CN" dirty="0"/>
              <a:t>VOLTA SM </a:t>
            </a:r>
            <a:r>
              <a:rPr lang="zh-CN" altLang="en-US" dirty="0"/>
              <a:t>微架构</a:t>
            </a:r>
          </a:p>
        </p:txBody>
      </p:sp>
      <p:pic>
        <p:nvPicPr>
          <p:cNvPr id="9" name="图片 8">
            <a:extLst>
              <a:ext uri="{FF2B5EF4-FFF2-40B4-BE49-F238E27FC236}">
                <a16:creationId xmlns:a16="http://schemas.microsoft.com/office/drawing/2014/main" id="{24981463-A1F1-A84E-8B1F-D52F0FC76F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1509487"/>
            <a:ext cx="6624736" cy="4686455"/>
          </a:xfrm>
          <a:prstGeom prst="rect">
            <a:avLst/>
          </a:prstGeom>
        </p:spPr>
      </p:pic>
      <p:sp>
        <p:nvSpPr>
          <p:cNvPr id="12" name="内容占位符 6">
            <a:extLst>
              <a:ext uri="{FF2B5EF4-FFF2-40B4-BE49-F238E27FC236}">
                <a16:creationId xmlns:a16="http://schemas.microsoft.com/office/drawing/2014/main" id="{31B491F6-2247-6043-A65D-CAD27D72432F}"/>
              </a:ext>
            </a:extLst>
          </p:cNvPr>
          <p:cNvSpPr txBox="1">
            <a:spLocks/>
          </p:cNvSpPr>
          <p:nvPr/>
        </p:nvSpPr>
        <p:spPr>
          <a:xfrm>
            <a:off x="7640418" y="1735179"/>
            <a:ext cx="4200863" cy="600381"/>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en-US" altLang="zh-CN" dirty="0"/>
              <a:t>Shared L1 I$ </a:t>
            </a:r>
            <a:r>
              <a:rPr lang="zh-CN" altLang="en-US" dirty="0"/>
              <a:t>共享缓存</a:t>
            </a:r>
            <a:endParaRPr lang="en-US" dirty="0"/>
          </a:p>
        </p:txBody>
      </p:sp>
      <p:sp>
        <p:nvSpPr>
          <p:cNvPr id="13" name="内容占位符 6">
            <a:extLst>
              <a:ext uri="{FF2B5EF4-FFF2-40B4-BE49-F238E27FC236}">
                <a16:creationId xmlns:a16="http://schemas.microsoft.com/office/drawing/2014/main" id="{59D7A469-4006-3149-BECD-60E7319DBF11}"/>
              </a:ext>
            </a:extLst>
          </p:cNvPr>
          <p:cNvSpPr txBox="1">
            <a:spLocks/>
          </p:cNvSpPr>
          <p:nvPr/>
        </p:nvSpPr>
        <p:spPr>
          <a:xfrm>
            <a:off x="7640418" y="2974827"/>
            <a:ext cx="4200863" cy="600381"/>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en-US" altLang="zh-CN" dirty="0"/>
              <a:t>4</a:t>
            </a:r>
            <a:r>
              <a:rPr lang="zh-CN" altLang="en-US" dirty="0"/>
              <a:t> 个独立的 </a:t>
            </a:r>
            <a:r>
              <a:rPr lang="en-US" altLang="zh-CN" dirty="0"/>
              <a:t>Sub-Cores </a:t>
            </a:r>
            <a:endParaRPr lang="en-US" dirty="0"/>
          </a:p>
        </p:txBody>
      </p:sp>
      <p:sp>
        <p:nvSpPr>
          <p:cNvPr id="14" name="内容占位符 6">
            <a:extLst>
              <a:ext uri="{FF2B5EF4-FFF2-40B4-BE49-F238E27FC236}">
                <a16:creationId xmlns:a16="http://schemas.microsoft.com/office/drawing/2014/main" id="{E74CF7CE-3473-FD43-A297-97708AF7ED51}"/>
              </a:ext>
            </a:extLst>
          </p:cNvPr>
          <p:cNvSpPr txBox="1">
            <a:spLocks/>
          </p:cNvSpPr>
          <p:nvPr/>
        </p:nvSpPr>
        <p:spPr>
          <a:xfrm>
            <a:off x="7640418" y="4224414"/>
            <a:ext cx="4200863" cy="600381"/>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00000"/>
              </a:lnSpc>
            </a:pPr>
            <a:r>
              <a:rPr lang="en-US" altLang="zh-CN" dirty="0"/>
              <a:t>Shared</a:t>
            </a:r>
            <a:r>
              <a:rPr lang="zh-CN" altLang="en-US" dirty="0"/>
              <a:t> </a:t>
            </a:r>
            <a:r>
              <a:rPr lang="en-US" altLang="zh-CN" dirty="0"/>
              <a:t>MIO</a:t>
            </a:r>
            <a:r>
              <a:rPr lang="zh-CN" altLang="en-US" dirty="0"/>
              <a:t> </a:t>
            </a:r>
            <a:r>
              <a:rPr lang="en-US" altLang="zh-CN" dirty="0"/>
              <a:t>(TEX/L1$/SMEM)</a:t>
            </a:r>
            <a:endParaRPr lang="en-US" dirty="0"/>
          </a:p>
        </p:txBody>
      </p:sp>
    </p:spTree>
    <p:extLst>
      <p:ext uri="{BB962C8B-B14F-4D97-AF65-F5344CB8AC3E}">
        <p14:creationId xmlns:p14="http://schemas.microsoft.com/office/powerpoint/2010/main" val="3232944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6152C62-8684-E345-B2B6-86442F471F94}"/>
              </a:ext>
            </a:extLst>
          </p:cNvPr>
          <p:cNvSpPr>
            <a:spLocks noGrp="1"/>
          </p:cNvSpPr>
          <p:nvPr>
            <p:ph type="title"/>
          </p:nvPr>
        </p:nvSpPr>
        <p:spPr/>
        <p:txBody>
          <a:bodyPr/>
          <a:lstStyle/>
          <a:p>
            <a:r>
              <a:rPr lang="en-US" altLang="zh-CN" dirty="0"/>
              <a:t>VOLTA Sub-Core </a:t>
            </a:r>
            <a:r>
              <a:rPr lang="zh-CN" altLang="en-US" dirty="0"/>
              <a:t>微架构</a:t>
            </a:r>
          </a:p>
        </p:txBody>
      </p:sp>
      <p:sp>
        <p:nvSpPr>
          <p:cNvPr id="7" name="内容占位符 6">
            <a:extLst>
              <a:ext uri="{FF2B5EF4-FFF2-40B4-BE49-F238E27FC236}">
                <a16:creationId xmlns:a16="http://schemas.microsoft.com/office/drawing/2014/main" id="{F2B0CA0D-3E88-BD45-8BF6-ACDD413ED769}"/>
              </a:ext>
            </a:extLst>
          </p:cNvPr>
          <p:cNvSpPr>
            <a:spLocks noGrp="1"/>
          </p:cNvSpPr>
          <p:nvPr>
            <p:ph sz="half" idx="1"/>
          </p:nvPr>
        </p:nvSpPr>
        <p:spPr>
          <a:xfrm>
            <a:off x="8402637" y="1569918"/>
            <a:ext cx="3472503" cy="4608512"/>
          </a:xfrm>
        </p:spPr>
        <p:txBody>
          <a:bodyPr anchor="ctr"/>
          <a:lstStyle/>
          <a:p>
            <a:r>
              <a:rPr lang="en-US" altLang="zh-CN" b="1" dirty="0"/>
              <a:t>Warp</a:t>
            </a:r>
            <a:r>
              <a:rPr lang="zh-CN" altLang="en-US" b="1" dirty="0"/>
              <a:t> </a:t>
            </a:r>
            <a:r>
              <a:rPr lang="en-US" altLang="zh-CN" b="1" dirty="0"/>
              <a:t>Scheduler</a:t>
            </a:r>
          </a:p>
          <a:p>
            <a:pPr lvl="1"/>
            <a:r>
              <a:rPr lang="en-US" altLang="zh-CN" dirty="0"/>
              <a:t>1</a:t>
            </a:r>
            <a:r>
              <a:rPr lang="zh-CN" altLang="en-US" dirty="0"/>
              <a:t> </a:t>
            </a:r>
            <a:r>
              <a:rPr lang="en-US" altLang="zh-CN" dirty="0"/>
              <a:t>Warp</a:t>
            </a:r>
            <a:r>
              <a:rPr lang="zh-CN" altLang="en-US" dirty="0"/>
              <a:t> </a:t>
            </a:r>
            <a:r>
              <a:rPr lang="en-US" altLang="zh-CN" dirty="0" err="1"/>
              <a:t>instr</a:t>
            </a:r>
            <a:r>
              <a:rPr lang="en-US" altLang="zh-CN" dirty="0"/>
              <a:t>/</a:t>
            </a:r>
            <a:r>
              <a:rPr lang="en-US" altLang="zh-CN" dirty="0" err="1"/>
              <a:t>clk</a:t>
            </a:r>
            <a:endParaRPr lang="en-US" altLang="zh-CN" dirty="0"/>
          </a:p>
          <a:p>
            <a:pPr lvl="1"/>
            <a:r>
              <a:rPr lang="en-US" altLang="zh-CN" dirty="0"/>
              <a:t>L0</a:t>
            </a:r>
            <a:r>
              <a:rPr lang="zh-CN" altLang="en-US" dirty="0"/>
              <a:t> </a:t>
            </a:r>
            <a:r>
              <a:rPr lang="en-US" altLang="zh-CN" dirty="0"/>
              <a:t>I$,</a:t>
            </a:r>
            <a:r>
              <a:rPr lang="zh-CN" altLang="en-US" dirty="0"/>
              <a:t> </a:t>
            </a:r>
            <a:r>
              <a:rPr lang="en-US" altLang="zh-CN" dirty="0"/>
              <a:t>branch</a:t>
            </a:r>
            <a:r>
              <a:rPr lang="zh-CN" altLang="en-US" dirty="0"/>
              <a:t> </a:t>
            </a:r>
            <a:r>
              <a:rPr lang="en-US" altLang="zh-CN" dirty="0"/>
              <a:t>unit</a:t>
            </a:r>
          </a:p>
          <a:p>
            <a:r>
              <a:rPr lang="en-US" altLang="zh-CN" b="1" dirty="0"/>
              <a:t>Math</a:t>
            </a:r>
            <a:r>
              <a:rPr lang="zh-CN" altLang="en-US" b="1" dirty="0"/>
              <a:t> </a:t>
            </a:r>
            <a:r>
              <a:rPr lang="en-US" altLang="zh-CN" b="1" dirty="0"/>
              <a:t>Dispatch</a:t>
            </a:r>
            <a:r>
              <a:rPr lang="zh-CN" altLang="en-US" b="1" dirty="0"/>
              <a:t> </a:t>
            </a:r>
            <a:r>
              <a:rPr lang="en-US" altLang="zh-CN" b="1" dirty="0"/>
              <a:t>Unit</a:t>
            </a:r>
          </a:p>
          <a:p>
            <a:pPr lvl="1"/>
            <a:r>
              <a:rPr lang="en-US" altLang="zh-CN" dirty="0"/>
              <a:t>Keeps</a:t>
            </a:r>
            <a:r>
              <a:rPr lang="zh-CN" altLang="en-US" dirty="0"/>
              <a:t> </a:t>
            </a:r>
            <a:r>
              <a:rPr lang="en-US" altLang="zh-CN" dirty="0"/>
              <a:t>2+</a:t>
            </a:r>
            <a:r>
              <a:rPr lang="zh-CN" altLang="en-US" dirty="0"/>
              <a:t> </a:t>
            </a:r>
            <a:r>
              <a:rPr lang="en-US" altLang="zh-CN" dirty="0" err="1"/>
              <a:t>Datapaths</a:t>
            </a:r>
            <a:r>
              <a:rPr lang="zh-CN" altLang="en-US" dirty="0"/>
              <a:t> </a:t>
            </a:r>
            <a:r>
              <a:rPr lang="en-US" altLang="zh-CN" dirty="0"/>
              <a:t>Busy</a:t>
            </a:r>
          </a:p>
          <a:p>
            <a:r>
              <a:rPr lang="en-US" altLang="zh-CN" b="1" dirty="0"/>
              <a:t>MIO</a:t>
            </a:r>
            <a:r>
              <a:rPr lang="zh-CN" altLang="en-US" b="1" dirty="0"/>
              <a:t> </a:t>
            </a:r>
            <a:r>
              <a:rPr lang="en-US" altLang="zh-CN" b="1" dirty="0"/>
              <a:t>Instruction</a:t>
            </a:r>
            <a:r>
              <a:rPr lang="zh-CN" altLang="en-US" b="1" dirty="0"/>
              <a:t> </a:t>
            </a:r>
            <a:r>
              <a:rPr lang="en-US" altLang="zh-CN" b="1" dirty="0"/>
              <a:t>Queue</a:t>
            </a:r>
          </a:p>
          <a:p>
            <a:pPr lvl="1"/>
            <a:r>
              <a:rPr lang="en-US" altLang="zh-CN" dirty="0"/>
              <a:t>Hold</a:t>
            </a:r>
            <a:r>
              <a:rPr lang="zh-CN" altLang="en-US" dirty="0"/>
              <a:t> </a:t>
            </a:r>
            <a:r>
              <a:rPr lang="en-US" altLang="zh-CN" dirty="0"/>
              <a:t>for</a:t>
            </a:r>
            <a:r>
              <a:rPr lang="zh-CN" altLang="en-US" dirty="0"/>
              <a:t> </a:t>
            </a:r>
            <a:r>
              <a:rPr lang="en-US" altLang="zh-CN" dirty="0"/>
              <a:t>later</a:t>
            </a:r>
            <a:r>
              <a:rPr lang="zh-CN" altLang="en-US" dirty="0"/>
              <a:t> </a:t>
            </a:r>
            <a:r>
              <a:rPr lang="en-US" altLang="zh-CN" dirty="0"/>
              <a:t>Scheduling</a:t>
            </a:r>
          </a:p>
          <a:p>
            <a:r>
              <a:rPr lang="en-US" altLang="zh-CN" b="1" dirty="0"/>
              <a:t>Tensor</a:t>
            </a:r>
            <a:r>
              <a:rPr lang="zh-CN" altLang="en-US" b="1" dirty="0"/>
              <a:t> </a:t>
            </a:r>
            <a:r>
              <a:rPr lang="en-US" altLang="zh-CN" b="1" dirty="0"/>
              <a:t>Cores</a:t>
            </a:r>
          </a:p>
          <a:p>
            <a:pPr lvl="1"/>
            <a:r>
              <a:rPr lang="en-US" altLang="zh-CN" dirty="0"/>
              <a:t>Two</a:t>
            </a:r>
            <a:r>
              <a:rPr lang="zh-CN" altLang="en-US" dirty="0"/>
              <a:t> </a:t>
            </a:r>
            <a:r>
              <a:rPr lang="en-US" altLang="zh-CN" dirty="0"/>
              <a:t>4x4x4</a:t>
            </a:r>
            <a:r>
              <a:rPr lang="zh-CN" altLang="en-US" dirty="0"/>
              <a:t> </a:t>
            </a:r>
            <a:r>
              <a:rPr lang="en-US" altLang="zh-CN" dirty="0"/>
              <a:t>matric</a:t>
            </a:r>
            <a:endParaRPr lang="zh-CN" altLang="en-US" dirty="0"/>
          </a:p>
        </p:txBody>
      </p:sp>
      <p:pic>
        <p:nvPicPr>
          <p:cNvPr id="11" name="图片 10">
            <a:extLst>
              <a:ext uri="{FF2B5EF4-FFF2-40B4-BE49-F238E27FC236}">
                <a16:creationId xmlns:a16="http://schemas.microsoft.com/office/drawing/2014/main" id="{84D368E1-E93D-2E40-8A5B-C740DDDB80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757" y="1442661"/>
            <a:ext cx="7540354" cy="4898784"/>
          </a:xfrm>
          <a:prstGeom prst="rect">
            <a:avLst/>
          </a:prstGeom>
        </p:spPr>
      </p:pic>
    </p:spTree>
    <p:extLst>
      <p:ext uri="{BB962C8B-B14F-4D97-AF65-F5344CB8AC3E}">
        <p14:creationId xmlns:p14="http://schemas.microsoft.com/office/powerpoint/2010/main" val="134026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BF31F37-691C-E042-976F-43C409DA7E89}"/>
              </a:ext>
            </a:extLst>
          </p:cNvPr>
          <p:cNvSpPr>
            <a:spLocks noGrp="1"/>
          </p:cNvSpPr>
          <p:nvPr>
            <p:ph type="title"/>
          </p:nvPr>
        </p:nvSpPr>
        <p:spPr/>
        <p:txBody>
          <a:bodyPr/>
          <a:lstStyle/>
          <a:p>
            <a:r>
              <a:rPr lang="en-US" altLang="zh-CN" dirty="0"/>
              <a:t>L1</a:t>
            </a:r>
            <a:r>
              <a:rPr lang="zh-CN" altLang="en-US" dirty="0"/>
              <a:t>缓存和共享内存</a:t>
            </a:r>
          </a:p>
        </p:txBody>
      </p:sp>
      <p:sp>
        <p:nvSpPr>
          <p:cNvPr id="8" name="内容占位符 6">
            <a:extLst>
              <a:ext uri="{FF2B5EF4-FFF2-40B4-BE49-F238E27FC236}">
                <a16:creationId xmlns:a16="http://schemas.microsoft.com/office/drawing/2014/main" id="{68A38BDB-91C4-334F-9E4B-77C517FB5F4F}"/>
              </a:ext>
            </a:extLst>
          </p:cNvPr>
          <p:cNvSpPr>
            <a:spLocks noGrp="1"/>
          </p:cNvSpPr>
          <p:nvPr>
            <p:ph sz="half" idx="1"/>
          </p:nvPr>
        </p:nvSpPr>
        <p:spPr>
          <a:xfrm>
            <a:off x="8114605" y="1124744"/>
            <a:ext cx="3472503" cy="4608512"/>
          </a:xfrm>
        </p:spPr>
        <p:txBody>
          <a:bodyPr anchor="ctr"/>
          <a:lstStyle/>
          <a:p>
            <a:r>
              <a:rPr lang="en-US" altLang="zh-CN" b="1" dirty="0"/>
              <a:t>Streaming</a:t>
            </a:r>
            <a:r>
              <a:rPr lang="zh-CN" altLang="en-US" b="1" dirty="0"/>
              <a:t> </a:t>
            </a:r>
            <a:r>
              <a:rPr lang="en-US" altLang="zh-CN" b="1" dirty="0"/>
              <a:t>L1$</a:t>
            </a:r>
          </a:p>
          <a:p>
            <a:pPr lvl="1"/>
            <a:r>
              <a:rPr lang="en-US" altLang="zh-CN" dirty="0"/>
              <a:t>Unified</a:t>
            </a:r>
            <a:r>
              <a:rPr lang="zh-CN" altLang="en-US" dirty="0"/>
              <a:t> </a:t>
            </a:r>
            <a:r>
              <a:rPr lang="en-US" altLang="zh-CN" dirty="0"/>
              <a:t>Cache</a:t>
            </a:r>
            <a:r>
              <a:rPr lang="zh-CN" altLang="en-US" dirty="0"/>
              <a:t> </a:t>
            </a:r>
            <a:r>
              <a:rPr lang="en-US" altLang="zh-CN" dirty="0"/>
              <a:t>misses</a:t>
            </a:r>
            <a:r>
              <a:rPr lang="zh-CN" altLang="en-US" dirty="0"/>
              <a:t> </a:t>
            </a:r>
            <a:r>
              <a:rPr lang="en-US" altLang="zh-CN" dirty="0"/>
              <a:t>in</a:t>
            </a:r>
            <a:r>
              <a:rPr lang="zh-CN" altLang="en-US" dirty="0"/>
              <a:t> </a:t>
            </a:r>
            <a:r>
              <a:rPr lang="en-US" altLang="zh-CN" dirty="0"/>
              <a:t>fight</a:t>
            </a:r>
          </a:p>
          <a:p>
            <a:pPr lvl="1"/>
            <a:r>
              <a:rPr lang="en-US" altLang="zh-CN" dirty="0"/>
              <a:t>Low</a:t>
            </a:r>
            <a:r>
              <a:rPr lang="zh-CN" altLang="en-US" dirty="0"/>
              <a:t> </a:t>
            </a:r>
            <a:r>
              <a:rPr lang="en-US" altLang="zh-CN" dirty="0"/>
              <a:t>cache</a:t>
            </a:r>
            <a:r>
              <a:rPr lang="zh-CN" altLang="en-US" dirty="0"/>
              <a:t> </a:t>
            </a:r>
            <a:r>
              <a:rPr lang="en-US" altLang="zh-CN" dirty="0"/>
              <a:t>hit</a:t>
            </a:r>
            <a:r>
              <a:rPr lang="zh-CN" altLang="en-US" dirty="0"/>
              <a:t> </a:t>
            </a:r>
            <a:r>
              <a:rPr lang="en-US" altLang="zh-CN" dirty="0"/>
              <a:t>latency</a:t>
            </a:r>
          </a:p>
          <a:p>
            <a:pPr lvl="1"/>
            <a:r>
              <a:rPr lang="en-US" altLang="zh-CN" dirty="0"/>
              <a:t>4x</a:t>
            </a:r>
            <a:r>
              <a:rPr lang="zh-CN" altLang="en-US" dirty="0"/>
              <a:t> </a:t>
            </a:r>
            <a:r>
              <a:rPr lang="en-US" altLang="zh-CN" dirty="0"/>
              <a:t>bandwidth</a:t>
            </a:r>
            <a:r>
              <a:rPr lang="zh-CN" altLang="en-US" dirty="0"/>
              <a:t> </a:t>
            </a:r>
            <a:r>
              <a:rPr lang="en-US" altLang="zh-CN" dirty="0"/>
              <a:t>vs</a:t>
            </a:r>
            <a:r>
              <a:rPr lang="zh-CN" altLang="en-US" dirty="0"/>
              <a:t> </a:t>
            </a:r>
            <a:r>
              <a:rPr lang="en-US" altLang="zh-CN" dirty="0"/>
              <a:t>P100</a:t>
            </a:r>
          </a:p>
          <a:p>
            <a:pPr lvl="1"/>
            <a:r>
              <a:rPr lang="en-US" altLang="zh-CN" dirty="0"/>
              <a:t>4x</a:t>
            </a:r>
            <a:r>
              <a:rPr lang="zh-CN" altLang="en-US" dirty="0"/>
              <a:t> </a:t>
            </a:r>
            <a:r>
              <a:rPr lang="en-US" altLang="zh-CN" dirty="0"/>
              <a:t>capacity</a:t>
            </a:r>
            <a:r>
              <a:rPr lang="zh-CN" altLang="en-US" dirty="0"/>
              <a:t> </a:t>
            </a:r>
            <a:r>
              <a:rPr lang="en-US" altLang="zh-CN" dirty="0"/>
              <a:t>vs</a:t>
            </a:r>
            <a:r>
              <a:rPr lang="zh-CN" altLang="en-US" dirty="0"/>
              <a:t> </a:t>
            </a:r>
            <a:r>
              <a:rPr lang="en-US" altLang="zh-CN" dirty="0"/>
              <a:t>P100</a:t>
            </a:r>
            <a:endParaRPr lang="en-US" altLang="zh-CN" b="1" dirty="0"/>
          </a:p>
          <a:p>
            <a:r>
              <a:rPr lang="en-US" altLang="zh-CN" b="1" dirty="0"/>
              <a:t>Shared</a:t>
            </a:r>
            <a:r>
              <a:rPr lang="zh-CN" altLang="en-US" b="1" dirty="0"/>
              <a:t> </a:t>
            </a:r>
            <a:r>
              <a:rPr lang="en-US" altLang="zh-CN" b="1" dirty="0"/>
              <a:t>Memory</a:t>
            </a:r>
          </a:p>
          <a:p>
            <a:pPr lvl="1"/>
            <a:r>
              <a:rPr lang="en-US" altLang="zh-CN" dirty="0"/>
              <a:t>Unified</a:t>
            </a:r>
            <a:r>
              <a:rPr lang="zh-CN" altLang="en-US" dirty="0"/>
              <a:t> </a:t>
            </a:r>
            <a:r>
              <a:rPr lang="en-US" altLang="zh-CN" dirty="0"/>
              <a:t>Storage</a:t>
            </a:r>
            <a:r>
              <a:rPr lang="zh-CN" altLang="en-US" dirty="0"/>
              <a:t> </a:t>
            </a:r>
            <a:r>
              <a:rPr lang="en-US" altLang="zh-CN" dirty="0"/>
              <a:t>with</a:t>
            </a:r>
            <a:r>
              <a:rPr lang="zh-CN" altLang="en-US" dirty="0"/>
              <a:t> </a:t>
            </a:r>
            <a:r>
              <a:rPr lang="en-US" altLang="zh-CN" dirty="0"/>
              <a:t>L1$</a:t>
            </a:r>
          </a:p>
          <a:p>
            <a:pPr lvl="1"/>
            <a:r>
              <a:rPr lang="en-US" altLang="zh-CN" dirty="0"/>
              <a:t>Configurable</a:t>
            </a:r>
            <a:r>
              <a:rPr lang="zh-CN" altLang="en-US" dirty="0"/>
              <a:t> </a:t>
            </a:r>
            <a:r>
              <a:rPr lang="en-US" altLang="zh-CN" dirty="0"/>
              <a:t>up</a:t>
            </a:r>
            <a:r>
              <a:rPr lang="zh-CN" altLang="en-US" dirty="0"/>
              <a:t> </a:t>
            </a:r>
            <a:r>
              <a:rPr lang="en-US" altLang="zh-CN" dirty="0"/>
              <a:t>to</a:t>
            </a:r>
            <a:r>
              <a:rPr lang="zh-CN" altLang="en-US" dirty="0"/>
              <a:t> </a:t>
            </a:r>
            <a:r>
              <a:rPr lang="en-US" altLang="zh-CN" dirty="0"/>
              <a:t>96KB</a:t>
            </a:r>
            <a:endParaRPr lang="zh-CN" altLang="en-US" dirty="0"/>
          </a:p>
        </p:txBody>
      </p:sp>
      <p:pic>
        <p:nvPicPr>
          <p:cNvPr id="10" name="图片 9">
            <a:extLst>
              <a:ext uri="{FF2B5EF4-FFF2-40B4-BE49-F238E27FC236}">
                <a16:creationId xmlns:a16="http://schemas.microsoft.com/office/drawing/2014/main" id="{E8E85EAE-3833-A44A-9691-51D626B783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3805" y="2225781"/>
            <a:ext cx="6790928" cy="2982502"/>
          </a:xfrm>
          <a:prstGeom prst="rect">
            <a:avLst/>
          </a:prstGeom>
        </p:spPr>
      </p:pic>
    </p:spTree>
    <p:extLst>
      <p:ext uri="{BB962C8B-B14F-4D97-AF65-F5344CB8AC3E}">
        <p14:creationId xmlns:p14="http://schemas.microsoft.com/office/powerpoint/2010/main" val="347960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616624"/>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第二代</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78916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C181EE-B9B6-0E42-BCB0-06DF3DBDD66E}"/>
              </a:ext>
            </a:extLst>
          </p:cNvPr>
          <p:cNvSpPr>
            <a:spLocks noGrp="1"/>
          </p:cNvSpPr>
          <p:nvPr>
            <p:ph type="title"/>
          </p:nvPr>
        </p:nvSpPr>
        <p:spPr/>
        <p:txBody>
          <a:bodyPr/>
          <a:lstStyle/>
          <a:p>
            <a:r>
              <a:rPr lang="zh-CN" altLang="en-US" dirty="0"/>
              <a:t>第二代 </a:t>
            </a:r>
            <a:r>
              <a:rPr lang="en-US" altLang="zh-CN" dirty="0"/>
              <a:t>Tensor Core</a:t>
            </a:r>
            <a:r>
              <a:rPr lang="zh-CN" altLang="en-US" dirty="0"/>
              <a:t> </a:t>
            </a:r>
            <a:r>
              <a:rPr lang="en-US" altLang="zh-CN" dirty="0"/>
              <a:t>(Turing)</a:t>
            </a:r>
            <a:endParaRPr lang="zh-CN" altLang="en-US" dirty="0"/>
          </a:p>
        </p:txBody>
      </p:sp>
      <p:sp>
        <p:nvSpPr>
          <p:cNvPr id="6" name="内容占位符 5">
            <a:extLst>
              <a:ext uri="{FF2B5EF4-FFF2-40B4-BE49-F238E27FC236}">
                <a16:creationId xmlns:a16="http://schemas.microsoft.com/office/drawing/2014/main" id="{94BA1778-6ECA-254F-BA93-FF732A597212}"/>
              </a:ext>
            </a:extLst>
          </p:cNvPr>
          <p:cNvSpPr>
            <a:spLocks noGrp="1"/>
          </p:cNvSpPr>
          <p:nvPr>
            <p:ph sz="half" idx="1"/>
          </p:nvPr>
        </p:nvSpPr>
        <p:spPr>
          <a:xfrm>
            <a:off x="7970589" y="1412776"/>
            <a:ext cx="3616519" cy="4608512"/>
          </a:xfrm>
        </p:spPr>
        <p:txBody>
          <a:bodyPr anchor="ctr"/>
          <a:lstStyle/>
          <a:p>
            <a:r>
              <a:rPr lang="en-US" altLang="zh-CN" dirty="0"/>
              <a:t>Tensor Core</a:t>
            </a:r>
            <a:r>
              <a:rPr lang="zh-CN" altLang="en-US" dirty="0"/>
              <a:t> 中增加 </a:t>
            </a:r>
            <a:r>
              <a:rPr lang="en-US" altLang="zh-CN" dirty="0"/>
              <a:t>Int8</a:t>
            </a:r>
            <a:r>
              <a:rPr lang="zh-CN" altLang="en-US" dirty="0"/>
              <a:t> 和 </a:t>
            </a:r>
            <a:r>
              <a:rPr lang="en-US" altLang="zh-CN" dirty="0"/>
              <a:t>Int4</a:t>
            </a:r>
            <a:r>
              <a:rPr lang="zh-CN" altLang="en-US" dirty="0"/>
              <a:t> 类型支持，多了 </a:t>
            </a:r>
            <a:r>
              <a:rPr lang="en-US" altLang="zh-CN" dirty="0"/>
              <a:t>FP16</a:t>
            </a:r>
            <a:r>
              <a:rPr lang="zh-CN" altLang="en-US" dirty="0"/>
              <a:t> </a:t>
            </a:r>
            <a:r>
              <a:rPr lang="en-US" altLang="zh-CN" dirty="0"/>
              <a:t>Fast</a:t>
            </a:r>
            <a:r>
              <a:rPr lang="zh-CN" altLang="en-US" dirty="0"/>
              <a:t> </a:t>
            </a:r>
            <a:r>
              <a:rPr lang="en-US" altLang="zh-CN" dirty="0"/>
              <a:t>path</a:t>
            </a:r>
            <a:r>
              <a:rPr lang="zh-CN" altLang="en-US" dirty="0"/>
              <a:t>；</a:t>
            </a:r>
            <a:endParaRPr lang="en-US" altLang="zh-CN" dirty="0"/>
          </a:p>
          <a:p>
            <a:r>
              <a:rPr lang="zh-CN" altLang="en-US" dirty="0"/>
              <a:t>在 </a:t>
            </a:r>
            <a:r>
              <a:rPr lang="en-US" altLang="zh-CN" dirty="0"/>
              <a:t>4-8</a:t>
            </a:r>
            <a:r>
              <a:rPr lang="zh-CN" altLang="en-US" dirty="0"/>
              <a:t> 个时钟周期内可以执行单个多线程 </a:t>
            </a:r>
            <a:r>
              <a:rPr lang="en-US" altLang="zh-CN" dirty="0"/>
              <a:t>(multi-thread )</a:t>
            </a:r>
            <a:r>
              <a:rPr lang="zh-CN" altLang="en-US" dirty="0"/>
              <a:t>  </a:t>
            </a:r>
            <a:r>
              <a:rPr lang="en-US" altLang="zh-CN" dirty="0"/>
              <a:t>GEMM</a:t>
            </a:r>
            <a:r>
              <a:rPr lang="zh-CN" altLang="en-US" dirty="0"/>
              <a:t> 数学运算；</a:t>
            </a:r>
            <a:endParaRPr lang="en-US" altLang="zh-CN" dirty="0"/>
          </a:p>
          <a:p>
            <a:r>
              <a:rPr lang="zh-CN" altLang="en-US" dirty="0"/>
              <a:t>通过线程 </a:t>
            </a:r>
            <a:r>
              <a:rPr lang="en-US" altLang="zh-CN" dirty="0"/>
              <a:t>Thread</a:t>
            </a:r>
            <a:r>
              <a:rPr lang="zh-CN" altLang="en-US" dirty="0"/>
              <a:t> 共享数据 </a:t>
            </a:r>
            <a:r>
              <a:rPr lang="en-US" altLang="zh-CN" dirty="0"/>
              <a:t>local</a:t>
            </a:r>
            <a:r>
              <a:rPr lang="zh-CN" altLang="en-US" dirty="0"/>
              <a:t> </a:t>
            </a:r>
            <a:r>
              <a:rPr lang="en-US" altLang="zh-CN" dirty="0"/>
              <a:t>memory</a:t>
            </a:r>
            <a:r>
              <a:rPr lang="zh-CN" altLang="en-US" dirty="0"/>
              <a:t> 来节省数据搬运操作和内存带宽；</a:t>
            </a:r>
            <a:endParaRPr lang="en-US" altLang="zh-CN" dirty="0"/>
          </a:p>
        </p:txBody>
      </p:sp>
      <p:pic>
        <p:nvPicPr>
          <p:cNvPr id="3" name="图片 2">
            <a:extLst>
              <a:ext uri="{FF2B5EF4-FFF2-40B4-BE49-F238E27FC236}">
                <a16:creationId xmlns:a16="http://schemas.microsoft.com/office/drawing/2014/main" id="{B4F8E0AF-15AF-464F-BCBE-E36C9A61C3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766" y="1340768"/>
            <a:ext cx="6865942" cy="5003144"/>
          </a:xfrm>
          <a:prstGeom prst="rect">
            <a:avLst/>
          </a:prstGeom>
        </p:spPr>
      </p:pic>
    </p:spTree>
    <p:extLst>
      <p:ext uri="{BB962C8B-B14F-4D97-AF65-F5344CB8AC3E}">
        <p14:creationId xmlns:p14="http://schemas.microsoft.com/office/powerpoint/2010/main" val="266608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616624"/>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第三代</a:t>
            </a:r>
          </a:p>
        </p:txBody>
      </p:sp>
    </p:spTree>
    <p:extLst>
      <p:ext uri="{BB962C8B-B14F-4D97-AF65-F5344CB8AC3E}">
        <p14:creationId xmlns:p14="http://schemas.microsoft.com/office/powerpoint/2010/main" val="2565456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2" name="图片 1">
            <a:extLst>
              <a:ext uri="{FF2B5EF4-FFF2-40B4-BE49-F238E27FC236}">
                <a16:creationId xmlns:a16="http://schemas.microsoft.com/office/drawing/2014/main" id="{62C29C2D-EBB9-9E4F-B816-57F8ADD107F2}"/>
              </a:ext>
            </a:extLst>
          </p:cNvPr>
          <p:cNvPicPr>
            <a:picLocks noChangeAspect="1"/>
          </p:cNvPicPr>
          <p:nvPr/>
        </p:nvPicPr>
        <p:blipFill>
          <a:blip r:embed="rId2"/>
          <a:stretch>
            <a:fillRect/>
          </a:stretch>
        </p:blipFill>
        <p:spPr>
          <a:xfrm>
            <a:off x="623635" y="1124744"/>
            <a:ext cx="4356100" cy="5270500"/>
          </a:xfrm>
          <a:prstGeom prst="rect">
            <a:avLst/>
          </a:prstGeom>
        </p:spPr>
      </p:pic>
      <p:sp>
        <p:nvSpPr>
          <p:cNvPr id="3" name="矩形 2">
            <a:extLst>
              <a:ext uri="{FF2B5EF4-FFF2-40B4-BE49-F238E27FC236}">
                <a16:creationId xmlns:a16="http://schemas.microsoft.com/office/drawing/2014/main" id="{3E45FB2D-9ECB-CD4F-AC49-87BF992B8EB7}"/>
              </a:ext>
            </a:extLst>
          </p:cNvPr>
          <p:cNvSpPr/>
          <p:nvPr/>
        </p:nvSpPr>
        <p:spPr>
          <a:xfrm>
            <a:off x="4946253" y="2924944"/>
            <a:ext cx="6096000" cy="1458413"/>
          </a:xfrm>
          <a:prstGeom prst="rect">
            <a:avLst/>
          </a:prstGeom>
        </p:spPr>
        <p:txBody>
          <a:bodyPr>
            <a:spAutoFit/>
          </a:bodyPr>
          <a:lstStyle/>
          <a:p>
            <a:pPr marL="285750" indent="-285750">
              <a:lnSpc>
                <a:spcPct val="200000"/>
              </a:lnSpc>
              <a:buClr>
                <a:srgbClr val="6FC4F7"/>
              </a:buClr>
              <a:buFont typeface="Arial" panose="020B0604020202020204" pitchFamily="34" charset="0"/>
              <a:buChar char="•"/>
            </a:pPr>
            <a:r>
              <a:rPr lang="zh-CN" altLang="en-US" sz="2400" dirty="0">
                <a:solidFill>
                  <a:srgbClr val="374154"/>
                </a:solidFill>
                <a:latin typeface="Gill Sans MT" panose="020B0502020104020203" pitchFamily="34" charset="0"/>
              </a:rPr>
              <a:t>A100 SM DATA MOVEMENT EFFICIENCY</a:t>
            </a:r>
          </a:p>
          <a:p>
            <a:pPr marL="285750" indent="-285750">
              <a:lnSpc>
                <a:spcPct val="200000"/>
              </a:lnSpc>
              <a:buClr>
                <a:srgbClr val="6FC4F7"/>
              </a:buClr>
              <a:buFont typeface="Arial" panose="020B0604020202020204" pitchFamily="34" charset="0"/>
              <a:buChar char="•"/>
            </a:pPr>
            <a:r>
              <a:rPr lang="zh-CN" altLang="en-US" sz="2400" dirty="0">
                <a:solidFill>
                  <a:srgbClr val="374154"/>
                </a:solidFill>
                <a:latin typeface="Gill Sans MT" panose="020B0502020104020203" pitchFamily="34" charset="0"/>
              </a:rPr>
              <a:t>3x SMEM/L1 Bandwidth, 2x In-flight Capacity</a:t>
            </a:r>
          </a:p>
        </p:txBody>
      </p:sp>
    </p:spTree>
    <p:extLst>
      <p:ext uri="{BB962C8B-B14F-4D97-AF65-F5344CB8AC3E}">
        <p14:creationId xmlns:p14="http://schemas.microsoft.com/office/powerpoint/2010/main" val="4071416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C781F-A86B-B140-9CDB-3C94523A76FA}"/>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47EF52AE-6271-EA4A-B95E-97B5C935523C}"/>
              </a:ext>
            </a:extLst>
          </p:cNvPr>
          <p:cNvSpPr>
            <a:spLocks noGrp="1"/>
          </p:cNvSpPr>
          <p:nvPr>
            <p:ph sz="half" idx="1"/>
          </p:nvPr>
        </p:nvSpPr>
        <p:spPr>
          <a:xfrm>
            <a:off x="623635" y="1412776"/>
            <a:ext cx="10963473" cy="1080120"/>
          </a:xfrm>
        </p:spPr>
        <p:txBody>
          <a:bodyPr/>
          <a:lstStyle/>
          <a:p>
            <a:r>
              <a:rPr lang="en-US" altLang="zh-CN" dirty="0"/>
              <a:t>Ampere</a:t>
            </a:r>
            <a:r>
              <a:rPr lang="zh-CN" altLang="en-US" dirty="0"/>
              <a:t> 之前的 </a:t>
            </a:r>
            <a:r>
              <a:rPr lang="en-US" altLang="zh-CN" dirty="0"/>
              <a:t>GPU</a:t>
            </a:r>
            <a:r>
              <a:rPr lang="zh-CN" altLang="en-US" dirty="0"/>
              <a:t> 架构中，如果要使用共享内存（</a:t>
            </a:r>
            <a:r>
              <a:rPr lang="en-US" altLang="zh-CN" dirty="0"/>
              <a:t>Shared Memory</a:t>
            </a:r>
            <a:r>
              <a:rPr lang="zh-CN" altLang="en-US" dirty="0"/>
              <a:t>），必须先把数据从全局内存（</a:t>
            </a:r>
            <a:r>
              <a:rPr lang="en-US" altLang="zh-CN" dirty="0"/>
              <a:t>Global Memory</a:t>
            </a:r>
            <a:r>
              <a:rPr lang="zh-CN" altLang="en-US" dirty="0"/>
              <a:t>）加载到寄存器中，然后再写入共享内存。</a:t>
            </a:r>
          </a:p>
        </p:txBody>
      </p:sp>
      <p:sp>
        <p:nvSpPr>
          <p:cNvPr id="7" name="矩形 6">
            <a:extLst>
              <a:ext uri="{FF2B5EF4-FFF2-40B4-BE49-F238E27FC236}">
                <a16:creationId xmlns:a16="http://schemas.microsoft.com/office/drawing/2014/main" id="{E5FD848C-78F7-0F46-9783-058C8B443A0A}"/>
              </a:ext>
            </a:extLst>
          </p:cNvPr>
          <p:cNvSpPr/>
          <p:nvPr/>
        </p:nvSpPr>
        <p:spPr>
          <a:xfrm>
            <a:off x="623635" y="3356992"/>
            <a:ext cx="10932846" cy="499560"/>
          </a:xfrm>
          <a:prstGeom prst="rect">
            <a:avLst/>
          </a:prstGeom>
        </p:spPr>
        <p:txBody>
          <a:bodyPr wrap="square">
            <a:spAutoFit/>
          </a:bodyPr>
          <a:lstStyle/>
          <a:p>
            <a:pPr marL="342900" indent="-342900">
              <a:lnSpc>
                <a:spcPct val="150000"/>
              </a:lnSpc>
              <a:buClr>
                <a:srgbClr val="6FC4F7"/>
              </a:buClr>
              <a:buFont typeface="Arial" panose="020B0604020202020204" pitchFamily="34" charset="0"/>
              <a:buChar char="•"/>
            </a:pPr>
            <a:r>
              <a:rPr lang="zh-CN" altLang="en-US" sz="2000" dirty="0">
                <a:solidFill>
                  <a:srgbClr val="374154"/>
                </a:solidFill>
                <a:latin typeface="Gill Sans MT" panose="020B0502020104020203" pitchFamily="34" charset="0"/>
                <a:ea typeface="+mj-ea"/>
              </a:rPr>
              <a:t>浪费部分寄存器资源，同时增加了数据搬运的时延 </a:t>
            </a:r>
            <a:r>
              <a:rPr lang="en-US" altLang="zh-CN" sz="2000" dirty="0">
                <a:solidFill>
                  <a:srgbClr val="374154"/>
                </a:solidFill>
                <a:latin typeface="Gill Sans MT" panose="020B0502020104020203" pitchFamily="34" charset="0"/>
                <a:ea typeface="+mj-ea"/>
              </a:rPr>
              <a:t>latency</a:t>
            </a:r>
            <a:r>
              <a:rPr lang="zh-CN" altLang="en-US" sz="2000" dirty="0">
                <a:solidFill>
                  <a:srgbClr val="374154"/>
                </a:solidFill>
                <a:latin typeface="Gill Sans MT" panose="020B0502020104020203" pitchFamily="34" charset="0"/>
                <a:ea typeface="+mj-ea"/>
              </a:rPr>
              <a:t>；</a:t>
            </a:r>
          </a:p>
        </p:txBody>
      </p:sp>
      <p:sp>
        <p:nvSpPr>
          <p:cNvPr id="8" name="矩形 7">
            <a:extLst>
              <a:ext uri="{FF2B5EF4-FFF2-40B4-BE49-F238E27FC236}">
                <a16:creationId xmlns:a16="http://schemas.microsoft.com/office/drawing/2014/main" id="{0F699EB5-95E5-0E45-A885-0B546ADB6753}"/>
              </a:ext>
            </a:extLst>
          </p:cNvPr>
          <p:cNvSpPr/>
          <p:nvPr/>
        </p:nvSpPr>
        <p:spPr>
          <a:xfrm>
            <a:off x="640282" y="4858849"/>
            <a:ext cx="10932846" cy="961225"/>
          </a:xfrm>
          <a:prstGeom prst="rect">
            <a:avLst/>
          </a:prstGeom>
        </p:spPr>
        <p:txBody>
          <a:bodyPr wrap="square">
            <a:spAutoFit/>
          </a:bodyPr>
          <a:lstStyle/>
          <a:p>
            <a:pPr marL="342900" indent="-342900">
              <a:lnSpc>
                <a:spcPct val="150000"/>
              </a:lnSpc>
              <a:buClr>
                <a:srgbClr val="6FC4F7"/>
              </a:buClr>
              <a:buFont typeface="Arial" panose="020B0604020202020204" pitchFamily="34" charset="0"/>
              <a:buChar char="•"/>
            </a:pPr>
            <a:r>
              <a:rPr lang="en-US" altLang="zh-CN" sz="2000" dirty="0">
                <a:solidFill>
                  <a:srgbClr val="374154"/>
                </a:solidFill>
                <a:latin typeface="Gill Sans MT" panose="020B0502020104020203" pitchFamily="34" charset="0"/>
                <a:ea typeface="+mj-ea"/>
              </a:rPr>
              <a:t>Ampere</a:t>
            </a:r>
            <a:r>
              <a:rPr lang="zh-CN" altLang="en-US" sz="2000" dirty="0">
                <a:solidFill>
                  <a:srgbClr val="374154"/>
                </a:solidFill>
                <a:latin typeface="Gill Sans MT" panose="020B0502020104020203" pitchFamily="34" charset="0"/>
                <a:ea typeface="+mj-ea"/>
              </a:rPr>
              <a:t> 架构中提供异步内存拷贝机制，通过 </a:t>
            </a:r>
            <a:r>
              <a:rPr lang="en-US" altLang="zh-CN" sz="2000" dirty="0">
                <a:solidFill>
                  <a:srgbClr val="374154"/>
                </a:solidFill>
                <a:latin typeface="Gill Sans MT" panose="020B0502020104020203" pitchFamily="34" charset="0"/>
                <a:ea typeface="+mj-ea"/>
              </a:rPr>
              <a:t>LDGSTS SASS</a:t>
            </a:r>
            <a:r>
              <a:rPr lang="zh-CN" altLang="en-US" sz="2000" dirty="0">
                <a:solidFill>
                  <a:srgbClr val="374154"/>
                </a:solidFill>
                <a:latin typeface="Gill Sans MT" panose="020B0502020104020203" pitchFamily="34" charset="0"/>
                <a:ea typeface="+mj-ea"/>
              </a:rPr>
              <a:t> 指令（</a:t>
            </a:r>
            <a:r>
              <a:rPr lang="en-US" altLang="zh-CN" sz="2000" dirty="0">
                <a:solidFill>
                  <a:srgbClr val="374154"/>
                </a:solidFill>
                <a:latin typeface="Gill Sans MT" panose="020B0502020104020203" pitchFamily="34" charset="0"/>
                <a:ea typeface="+mj-ea"/>
              </a:rPr>
              <a:t>Load Global Store Shared</a:t>
            </a:r>
            <a:r>
              <a:rPr lang="zh-CN" altLang="en-US" sz="2000" dirty="0">
                <a:solidFill>
                  <a:srgbClr val="374154"/>
                </a:solidFill>
                <a:latin typeface="Gill Sans MT" panose="020B0502020104020203" pitchFamily="34" charset="0"/>
                <a:ea typeface="+mj-ea"/>
              </a:rPr>
              <a:t>）实现全局内存不经过寄存器直接到共享内存的数据加载；</a:t>
            </a:r>
          </a:p>
        </p:txBody>
      </p:sp>
      <p:sp>
        <p:nvSpPr>
          <p:cNvPr id="9" name="矩形 8">
            <a:extLst>
              <a:ext uri="{FF2B5EF4-FFF2-40B4-BE49-F238E27FC236}">
                <a16:creationId xmlns:a16="http://schemas.microsoft.com/office/drawing/2014/main" id="{B9C9099D-C3DA-B64A-911D-F704D5145BA2}"/>
              </a:ext>
            </a:extLst>
          </p:cNvPr>
          <p:cNvSpPr/>
          <p:nvPr/>
        </p:nvSpPr>
        <p:spPr bwMode="auto">
          <a:xfrm>
            <a:off x="640282" y="2773844"/>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en-US" altLang="zh-CN" sz="2400" b="1" dirty="0">
                <a:solidFill>
                  <a:schemeClr val="bg1"/>
                </a:solidFill>
                <a:latin typeface="Gill Sans MT" panose="020B0502020104020203" pitchFamily="34" charset="0"/>
                <a:ea typeface="+mj-ea"/>
              </a:rPr>
              <a:t>Pros</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a:t>
            </a:r>
          </a:p>
        </p:txBody>
      </p:sp>
      <p:sp>
        <p:nvSpPr>
          <p:cNvPr id="10" name="矩形 9">
            <a:extLst>
              <a:ext uri="{FF2B5EF4-FFF2-40B4-BE49-F238E27FC236}">
                <a16:creationId xmlns:a16="http://schemas.microsoft.com/office/drawing/2014/main" id="{A57D6A48-34EC-AF42-8F5F-8F5B9ECCD637}"/>
              </a:ext>
            </a:extLst>
          </p:cNvPr>
          <p:cNvSpPr/>
          <p:nvPr/>
        </p:nvSpPr>
        <p:spPr bwMode="auto">
          <a:xfrm>
            <a:off x="623635" y="4286012"/>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Gill Sans MT" panose="020B0502020104020203" pitchFamily="34" charset="0"/>
                <a:ea typeface="+mj-ea"/>
              </a:rPr>
              <a:t>Cons</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a:t>
            </a:r>
          </a:p>
        </p:txBody>
      </p:sp>
    </p:spTree>
    <p:extLst>
      <p:ext uri="{BB962C8B-B14F-4D97-AF65-F5344CB8AC3E}">
        <p14:creationId xmlns:p14="http://schemas.microsoft.com/office/powerpoint/2010/main" val="156133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85F68A-AC36-6041-8716-A68842F285B2}"/>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pic>
        <p:nvPicPr>
          <p:cNvPr id="3" name="图片 2">
            <a:extLst>
              <a:ext uri="{FF2B5EF4-FFF2-40B4-BE49-F238E27FC236}">
                <a16:creationId xmlns:a16="http://schemas.microsoft.com/office/drawing/2014/main" id="{05F8331E-94EA-5E45-B7C3-AED55C5C8E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043" y="1484784"/>
            <a:ext cx="11404675" cy="4872801"/>
          </a:xfrm>
          <a:prstGeom prst="rect">
            <a:avLst/>
          </a:prstGeom>
        </p:spPr>
      </p:pic>
    </p:spTree>
    <p:extLst>
      <p:ext uri="{BB962C8B-B14F-4D97-AF65-F5344CB8AC3E}">
        <p14:creationId xmlns:p14="http://schemas.microsoft.com/office/powerpoint/2010/main" val="175830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86FFB6-F948-4D4C-AE3C-622536A93951}"/>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kumimoji="1" lang="zh-CN" altLang="en-US" dirty="0"/>
          </a:p>
        </p:txBody>
      </p:sp>
      <p:sp>
        <p:nvSpPr>
          <p:cNvPr id="4" name="内容占位符 3">
            <a:extLst>
              <a:ext uri="{FF2B5EF4-FFF2-40B4-BE49-F238E27FC236}">
                <a16:creationId xmlns:a16="http://schemas.microsoft.com/office/drawing/2014/main" id="{304A380D-470D-DE4D-9484-81E5E415B466}"/>
              </a:ext>
            </a:extLst>
          </p:cNvPr>
          <p:cNvSpPr>
            <a:spLocks noGrp="1"/>
          </p:cNvSpPr>
          <p:nvPr>
            <p:ph sz="half" idx="10"/>
          </p:nvPr>
        </p:nvSpPr>
        <p:spPr>
          <a:xfrm>
            <a:off x="6890469" y="1412776"/>
            <a:ext cx="4408608" cy="4955577"/>
          </a:xfrm>
        </p:spPr>
        <p:txBody>
          <a:bodyPr anchor="ctr"/>
          <a:lstStyle/>
          <a:p>
            <a:r>
              <a:rPr lang="en-US" altLang="zh-CN" dirty="0"/>
              <a:t>Ampere</a:t>
            </a:r>
            <a:r>
              <a:rPr lang="zh-CN" altLang="en-US" dirty="0"/>
              <a:t>架构的 </a:t>
            </a:r>
            <a:r>
              <a:rPr lang="en-US" altLang="zh-CN" dirty="0"/>
              <a:t>Tensor Core</a:t>
            </a:r>
            <a:r>
              <a:rPr lang="zh-CN" altLang="en-US" dirty="0"/>
              <a:t> 一个 </a:t>
            </a:r>
            <a:r>
              <a:rPr lang="en-US" altLang="zh-CN" dirty="0"/>
              <a:t>warp</a:t>
            </a:r>
            <a:r>
              <a:rPr lang="zh-CN" altLang="en-US" dirty="0"/>
              <a:t> 中 </a:t>
            </a:r>
            <a:r>
              <a:rPr lang="en-US" altLang="zh-CN" dirty="0"/>
              <a:t>32</a:t>
            </a:r>
            <a:r>
              <a:rPr lang="zh-CN" altLang="en-US" dirty="0"/>
              <a:t> 个线程间共享数据，而 </a:t>
            </a:r>
            <a:r>
              <a:rPr lang="en-US" altLang="zh-CN" dirty="0"/>
              <a:t>Volta</a:t>
            </a:r>
            <a:r>
              <a:rPr lang="zh-CN" altLang="en-US" dirty="0"/>
              <a:t> 架构 </a:t>
            </a:r>
            <a:r>
              <a:rPr lang="en-US" altLang="zh-CN" dirty="0"/>
              <a:t>Tensor</a:t>
            </a:r>
            <a:r>
              <a:rPr lang="zh-CN" altLang="en-US" dirty="0"/>
              <a:t> </a:t>
            </a:r>
            <a:r>
              <a:rPr lang="en-US" altLang="zh-CN" dirty="0"/>
              <a:t>Core</a:t>
            </a:r>
            <a:r>
              <a:rPr lang="zh-CN" altLang="en-US" dirty="0"/>
              <a:t> 只有</a:t>
            </a:r>
            <a:r>
              <a:rPr lang="en-US" altLang="zh-CN" dirty="0"/>
              <a:t>8</a:t>
            </a:r>
            <a:r>
              <a:rPr lang="zh-CN" altLang="en-US" dirty="0"/>
              <a:t>个线程；</a:t>
            </a:r>
            <a:endParaRPr lang="en-US" altLang="zh-CN" dirty="0"/>
          </a:p>
          <a:p>
            <a:endParaRPr lang="en-US" altLang="zh-CN" dirty="0"/>
          </a:p>
          <a:p>
            <a:r>
              <a:rPr lang="zh-CN" altLang="en-US" dirty="0"/>
              <a:t>可以更好地在线程间减少矩阵的数据搬运。</a:t>
            </a:r>
            <a:endParaRPr lang="en-US" altLang="zh-CN" dirty="0"/>
          </a:p>
        </p:txBody>
      </p:sp>
      <p:pic>
        <p:nvPicPr>
          <p:cNvPr id="6" name="图片 5">
            <a:extLst>
              <a:ext uri="{FF2B5EF4-FFF2-40B4-BE49-F238E27FC236}">
                <a16:creationId xmlns:a16="http://schemas.microsoft.com/office/drawing/2014/main" id="{B22C4EDE-CEB2-7D4F-89AA-78E4ECAF2E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495552"/>
            <a:ext cx="1256087" cy="4872801"/>
          </a:xfrm>
          <a:prstGeom prst="rect">
            <a:avLst/>
          </a:prstGeom>
        </p:spPr>
      </p:pic>
      <p:pic>
        <p:nvPicPr>
          <p:cNvPr id="8" name="图片 7">
            <a:extLst>
              <a:ext uri="{FF2B5EF4-FFF2-40B4-BE49-F238E27FC236}">
                <a16:creationId xmlns:a16="http://schemas.microsoft.com/office/drawing/2014/main" id="{E0A9A072-2A7A-504F-AD22-58F3973BB0D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52524" y="1495552"/>
            <a:ext cx="4118161" cy="4872801"/>
          </a:xfrm>
          <a:prstGeom prst="rect">
            <a:avLst/>
          </a:prstGeom>
        </p:spPr>
      </p:pic>
    </p:spTree>
    <p:extLst>
      <p:ext uri="{BB962C8B-B14F-4D97-AF65-F5344CB8AC3E}">
        <p14:creationId xmlns:p14="http://schemas.microsoft.com/office/powerpoint/2010/main" val="3156697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81877-266D-E540-AA7C-0299E2F328BB}"/>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kumimoji="1" lang="zh-CN" altLang="en-US" dirty="0"/>
          </a:p>
        </p:txBody>
      </p:sp>
      <p:pic>
        <p:nvPicPr>
          <p:cNvPr id="3" name="图片 2">
            <a:extLst>
              <a:ext uri="{FF2B5EF4-FFF2-40B4-BE49-F238E27FC236}">
                <a16:creationId xmlns:a16="http://schemas.microsoft.com/office/drawing/2014/main" id="{336FC149-54B8-A84C-B573-3C41D6F9D8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8261" y="1323747"/>
            <a:ext cx="9274220" cy="4812948"/>
          </a:xfrm>
          <a:prstGeom prst="rect">
            <a:avLst/>
          </a:prstGeom>
        </p:spPr>
      </p:pic>
      <p:sp>
        <p:nvSpPr>
          <p:cNvPr id="4" name="矩形 3">
            <a:extLst>
              <a:ext uri="{FF2B5EF4-FFF2-40B4-BE49-F238E27FC236}">
                <a16:creationId xmlns:a16="http://schemas.microsoft.com/office/drawing/2014/main" id="{CC52253E-3B1B-A248-B754-1E2C14792CAC}"/>
              </a:ext>
            </a:extLst>
          </p:cNvPr>
          <p:cNvSpPr/>
          <p:nvPr/>
        </p:nvSpPr>
        <p:spPr>
          <a:xfrm>
            <a:off x="697781" y="1484784"/>
            <a:ext cx="3502562" cy="369332"/>
          </a:xfrm>
          <a:prstGeom prst="rect">
            <a:avLst/>
          </a:prstGeom>
        </p:spPr>
        <p:txBody>
          <a:bodyPr wrap="none">
            <a:spAutoFit/>
          </a:bodyPr>
          <a:lstStyle/>
          <a:p>
            <a:r>
              <a:rPr lang="en-US" altLang="zh-CN" dirty="0">
                <a:solidFill>
                  <a:srgbClr val="374154"/>
                </a:solidFill>
                <a:latin typeface="Gill Sans MT" panose="020B0502020104020203" pitchFamily="34" charset="0"/>
              </a:rPr>
              <a:t>FFMA</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(fused float multiply and add)</a:t>
            </a:r>
            <a:endParaRPr lang="zh-CN" altLang="en-US" dirty="0">
              <a:solidFill>
                <a:srgbClr val="374154"/>
              </a:solidFill>
              <a:latin typeface="Gill Sans MT" panose="020B0502020104020203" pitchFamily="34" charset="0"/>
            </a:endParaRPr>
          </a:p>
        </p:txBody>
      </p:sp>
      <p:sp>
        <p:nvSpPr>
          <p:cNvPr id="5" name="矩形 4">
            <a:extLst>
              <a:ext uri="{FF2B5EF4-FFF2-40B4-BE49-F238E27FC236}">
                <a16:creationId xmlns:a16="http://schemas.microsoft.com/office/drawing/2014/main" id="{78E3DFD4-4F50-8545-AFB8-F630A791C743}"/>
              </a:ext>
            </a:extLst>
          </p:cNvPr>
          <p:cNvSpPr/>
          <p:nvPr/>
        </p:nvSpPr>
        <p:spPr>
          <a:xfrm>
            <a:off x="3218061" y="6297675"/>
            <a:ext cx="6624736" cy="418256"/>
          </a:xfrm>
          <a:prstGeom prst="rect">
            <a:avLst/>
          </a:prstGeom>
        </p:spPr>
        <p:txBody>
          <a:bodyPr wrap="square">
            <a:spAutoFit/>
          </a:bodyPr>
          <a:lstStyle/>
          <a:p>
            <a:pPr>
              <a:lnSpc>
                <a:spcPct val="150000"/>
              </a:lnSpc>
            </a:pPr>
            <a:r>
              <a:rPr lang="zh-CN" altLang="en-US" sz="1600" dirty="0">
                <a:solidFill>
                  <a:srgbClr val="374154"/>
                </a:solidFill>
                <a:latin typeface="Gill Sans MT" panose="020B0502020104020203" pitchFamily="34" charset="0"/>
                <a:ea typeface="Microsoft YaHei" panose="020B0503020204020204" pitchFamily="34" charset="-122"/>
              </a:rPr>
              <a:t>绿色小块为</a:t>
            </a:r>
            <a:r>
              <a:rPr lang="en-US" altLang="zh-CN" sz="1600" dirty="0">
                <a:solidFill>
                  <a:srgbClr val="374154"/>
                </a:solidFill>
                <a:latin typeface="Gill Sans MT" panose="020B0502020104020203" pitchFamily="34" charset="0"/>
                <a:ea typeface="Microsoft YaHei" panose="020B0503020204020204" pitchFamily="34" charset="-122"/>
              </a:rPr>
              <a:t>Sub core</a:t>
            </a:r>
            <a:r>
              <a:rPr lang="zh-CN" altLang="en-US" sz="1600" dirty="0">
                <a:solidFill>
                  <a:srgbClr val="374154"/>
                </a:solidFill>
                <a:latin typeface="Gill Sans MT" panose="020B0502020104020203" pitchFamily="34" charset="0"/>
                <a:ea typeface="Microsoft YaHei" panose="020B0503020204020204" pitchFamily="34" charset="-122"/>
              </a:rPr>
              <a:t>中浮点计算单元，连续蓝色框表示寄存器</a:t>
            </a:r>
          </a:p>
        </p:txBody>
      </p:sp>
    </p:spTree>
    <p:extLst>
      <p:ext uri="{BB962C8B-B14F-4D97-AF65-F5344CB8AC3E}">
        <p14:creationId xmlns:p14="http://schemas.microsoft.com/office/powerpoint/2010/main" val="433287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EAF764-2094-3547-BF1E-B7FBC90D2A26}"/>
              </a:ext>
            </a:extLst>
          </p:cNvPr>
          <p:cNvSpPr>
            <a:spLocks noGrp="1"/>
          </p:cNvSpPr>
          <p:nvPr>
            <p:ph type="title"/>
          </p:nvPr>
        </p:nvSpPr>
        <p:spPr/>
        <p:txBody>
          <a:bodyPr/>
          <a:lstStyle/>
          <a:p>
            <a:r>
              <a:rPr lang="zh-CN" altLang="en-US" dirty="0"/>
              <a:t>第三代 </a:t>
            </a:r>
            <a:r>
              <a:rPr lang="en-US" altLang="zh-CN" dirty="0"/>
              <a:t>Tensor Core</a:t>
            </a:r>
            <a:r>
              <a:rPr lang="zh-CN" altLang="en-US" dirty="0"/>
              <a:t> </a:t>
            </a:r>
            <a:r>
              <a:rPr lang="en-US" altLang="zh-CN" dirty="0"/>
              <a:t>(Ampere)</a:t>
            </a:r>
            <a:endParaRPr lang="zh-CN" altLang="en-US" dirty="0"/>
          </a:p>
        </p:txBody>
      </p:sp>
      <p:sp>
        <p:nvSpPr>
          <p:cNvPr id="6" name="内容占位符 5">
            <a:extLst>
              <a:ext uri="{FF2B5EF4-FFF2-40B4-BE49-F238E27FC236}">
                <a16:creationId xmlns:a16="http://schemas.microsoft.com/office/drawing/2014/main" id="{89FC9D3D-3247-794F-861D-D598B3148E7A}"/>
              </a:ext>
            </a:extLst>
          </p:cNvPr>
          <p:cNvSpPr>
            <a:spLocks noGrp="1"/>
          </p:cNvSpPr>
          <p:nvPr>
            <p:ph sz="half" idx="1"/>
          </p:nvPr>
        </p:nvSpPr>
        <p:spPr>
          <a:xfrm>
            <a:off x="7826573" y="1412776"/>
            <a:ext cx="3760535" cy="4608512"/>
          </a:xfrm>
        </p:spPr>
        <p:txBody>
          <a:bodyPr anchor="ctr"/>
          <a:lstStyle/>
          <a:p>
            <a:r>
              <a:rPr lang="en-US" altLang="zh-CN" dirty="0"/>
              <a:t>V100</a:t>
            </a:r>
            <a:r>
              <a:rPr lang="zh-CN" altLang="en-US" dirty="0"/>
              <a:t> </a:t>
            </a:r>
            <a:r>
              <a:rPr lang="en-US" altLang="zh-CN" dirty="0"/>
              <a:t>Tensor Core</a:t>
            </a:r>
            <a:r>
              <a:rPr lang="zh-CN" altLang="en-US" dirty="0"/>
              <a:t> 可以聚合的操作八个线程的寄存器，</a:t>
            </a:r>
            <a:r>
              <a:rPr lang="en-US" altLang="zh-CN" dirty="0"/>
              <a:t>A100</a:t>
            </a:r>
            <a:r>
              <a:rPr lang="zh-CN" altLang="en-US" dirty="0"/>
              <a:t>则可以操作</a:t>
            </a:r>
            <a:r>
              <a:rPr lang="en-US" altLang="zh-CN" dirty="0"/>
              <a:t>32</a:t>
            </a:r>
            <a:r>
              <a:rPr lang="zh-CN" altLang="en-US" dirty="0"/>
              <a:t>个线程的所有寄存器。</a:t>
            </a:r>
            <a:endParaRPr lang="en-US" altLang="zh-CN" dirty="0"/>
          </a:p>
          <a:p>
            <a:r>
              <a:rPr lang="en-US" altLang="zh-CN" dirty="0"/>
              <a:t>A100</a:t>
            </a:r>
            <a:r>
              <a:rPr lang="zh-CN" altLang="en-US" dirty="0"/>
              <a:t> 的</a:t>
            </a:r>
            <a:r>
              <a:rPr lang="en-US" altLang="zh-CN" dirty="0"/>
              <a:t>Tensor</a:t>
            </a:r>
            <a:r>
              <a:rPr lang="zh-CN" altLang="en-US" dirty="0"/>
              <a:t> </a:t>
            </a:r>
            <a:r>
              <a:rPr lang="en-US" altLang="zh-CN" dirty="0"/>
              <a:t>Core</a:t>
            </a:r>
            <a:r>
              <a:rPr lang="zh-CN" altLang="en-US" dirty="0"/>
              <a:t> 增强了</a:t>
            </a:r>
            <a:r>
              <a:rPr lang="en-US" altLang="zh-CN" dirty="0"/>
              <a:t>16x8x16</a:t>
            </a:r>
            <a:r>
              <a:rPr lang="zh-CN" altLang="en-US" dirty="0"/>
              <a:t> 的计算指令，将寄存器次数访问从 </a:t>
            </a:r>
            <a:r>
              <a:rPr lang="en-US" altLang="zh-CN" dirty="0"/>
              <a:t>80</a:t>
            </a:r>
            <a:r>
              <a:rPr lang="zh-CN" altLang="en-US" dirty="0"/>
              <a:t> 减少到 </a:t>
            </a:r>
            <a:r>
              <a:rPr lang="en-US" altLang="zh-CN" dirty="0"/>
              <a:t>28</a:t>
            </a:r>
            <a:r>
              <a:rPr lang="zh-CN" altLang="en-US" dirty="0"/>
              <a:t>，硬件指令从</a:t>
            </a:r>
            <a:r>
              <a:rPr lang="en-US" altLang="zh-CN" dirty="0"/>
              <a:t>16</a:t>
            </a:r>
            <a:r>
              <a:rPr lang="zh-CN" altLang="en-US" dirty="0"/>
              <a:t> 减少到 </a:t>
            </a:r>
            <a:r>
              <a:rPr lang="en-US" altLang="zh-CN" dirty="0"/>
              <a:t>2</a:t>
            </a:r>
            <a:r>
              <a:rPr lang="zh-CN" altLang="en-US" dirty="0"/>
              <a:t>。</a:t>
            </a:r>
          </a:p>
        </p:txBody>
      </p:sp>
      <p:pic>
        <p:nvPicPr>
          <p:cNvPr id="4" name="图片 3">
            <a:extLst>
              <a:ext uri="{FF2B5EF4-FFF2-40B4-BE49-F238E27FC236}">
                <a16:creationId xmlns:a16="http://schemas.microsoft.com/office/drawing/2014/main" id="{E3DA0148-1744-4442-A35C-152E63D8D4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55" y="2348880"/>
            <a:ext cx="6943835" cy="3024336"/>
          </a:xfrm>
          <a:prstGeom prst="rect">
            <a:avLst/>
          </a:prstGeom>
        </p:spPr>
      </p:pic>
    </p:spTree>
    <p:extLst>
      <p:ext uri="{BB962C8B-B14F-4D97-AF65-F5344CB8AC3E}">
        <p14:creationId xmlns:p14="http://schemas.microsoft.com/office/powerpoint/2010/main" val="235876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616624"/>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第四代</a:t>
            </a:r>
          </a:p>
        </p:txBody>
      </p:sp>
    </p:spTree>
    <p:extLst>
      <p:ext uri="{BB962C8B-B14F-4D97-AF65-F5344CB8AC3E}">
        <p14:creationId xmlns:p14="http://schemas.microsoft.com/office/powerpoint/2010/main" val="2158684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a:xfrm>
            <a:off x="623635" y="1412776"/>
            <a:ext cx="10963473" cy="1512168"/>
          </a:xfrm>
        </p:spPr>
        <p:txBody>
          <a:bodyPr/>
          <a:lstStyle/>
          <a:p>
            <a:r>
              <a:rPr lang="zh-CN" altLang="en-US" dirty="0"/>
              <a:t>前三代 </a:t>
            </a:r>
            <a:r>
              <a:rPr lang="en-US" altLang="zh-CN" dirty="0"/>
              <a:t>Tensor Core</a:t>
            </a:r>
            <a:r>
              <a:rPr lang="zh-CN" altLang="en-US" dirty="0"/>
              <a:t> 基于 </a:t>
            </a:r>
            <a:r>
              <a:rPr lang="en-US" altLang="zh-CN" dirty="0"/>
              <a:t>warp Level</a:t>
            </a:r>
            <a:r>
              <a:rPr lang="zh-CN" altLang="en-US" dirty="0"/>
              <a:t> 进行编程：通过 </a:t>
            </a:r>
            <a:r>
              <a:rPr lang="en-US" altLang="zh-CN" dirty="0"/>
              <a:t>SIMT</a:t>
            </a:r>
            <a:r>
              <a:rPr lang="zh-CN" altLang="en-US" dirty="0"/>
              <a:t> 完成矩阵计算，将数据从全局内存加载到寄存器上，再通过 </a:t>
            </a:r>
            <a:r>
              <a:rPr lang="en-US" altLang="zh-CN" dirty="0"/>
              <a:t>Warp</a:t>
            </a:r>
            <a:r>
              <a:rPr lang="zh-CN" altLang="en-US" dirty="0"/>
              <a:t> </a:t>
            </a:r>
            <a:r>
              <a:rPr lang="en-US" altLang="zh-CN" dirty="0"/>
              <a:t>Scheduler</a:t>
            </a:r>
            <a:r>
              <a:rPr lang="zh-CN" altLang="en-US" dirty="0"/>
              <a:t> 调用 </a:t>
            </a:r>
            <a:r>
              <a:rPr lang="en-US" altLang="zh-CN" dirty="0"/>
              <a:t>Tensor Core</a:t>
            </a:r>
            <a:r>
              <a:rPr lang="zh-CN" altLang="en-US" dirty="0"/>
              <a:t> 完成矩阵乘法，最后将结果写出到寄存器。</a:t>
            </a:r>
            <a:endParaRPr kumimoji="1" lang="zh-CN" altLang="en-US" dirty="0"/>
          </a:p>
        </p:txBody>
      </p:sp>
      <p:sp>
        <p:nvSpPr>
          <p:cNvPr id="8" name="矩形 7">
            <a:extLst>
              <a:ext uri="{FF2B5EF4-FFF2-40B4-BE49-F238E27FC236}">
                <a16:creationId xmlns:a16="http://schemas.microsoft.com/office/drawing/2014/main" id="{17FF10F3-CA60-5946-856C-B58697F88483}"/>
              </a:ext>
            </a:extLst>
          </p:cNvPr>
          <p:cNvSpPr/>
          <p:nvPr/>
        </p:nvSpPr>
        <p:spPr>
          <a:xfrm>
            <a:off x="623635" y="3746948"/>
            <a:ext cx="10771547" cy="2346348"/>
          </a:xfrm>
          <a:prstGeom prst="rect">
            <a:avLst/>
          </a:prstGeom>
        </p:spPr>
        <p:txBody>
          <a:bodyPr wrap="square">
            <a:spAutoFit/>
          </a:bodyPr>
          <a:lstStyle/>
          <a:p>
            <a:pPr marL="457200" indent="-457200" defTabSz="1218804" latinLnBrk="1">
              <a:lnSpc>
                <a:spcPct val="150000"/>
              </a:lnSpc>
              <a:spcBef>
                <a:spcPts val="0"/>
              </a:spcBef>
              <a:buClr>
                <a:srgbClr val="71B2FF"/>
              </a:buClr>
              <a:buFont typeface="+mj-lt"/>
              <a:buAutoNum type="arabicPeriod"/>
            </a:pPr>
            <a:r>
              <a:rPr lang="zh-CN" altLang="en-US" sz="2000" b="1" kern="0" dirty="0">
                <a:solidFill>
                  <a:srgbClr val="374154"/>
                </a:solidFill>
                <a:latin typeface="Gill Sans MT" panose="020B0502020104020203" pitchFamily="34" charset="0"/>
                <a:ea typeface="微软雅黑" pitchFamily="34" charset="-122"/>
              </a:rPr>
              <a:t>数据搬运和计算耦合：</a:t>
            </a:r>
            <a:r>
              <a:rPr lang="en-US" altLang="zh-CN" sz="2000" kern="0" dirty="0">
                <a:solidFill>
                  <a:srgbClr val="374154"/>
                </a:solidFill>
                <a:latin typeface="Gill Sans MT" panose="020B0502020104020203" pitchFamily="34" charset="0"/>
                <a:ea typeface="微软雅黑" pitchFamily="34" charset="-122"/>
              </a:rPr>
              <a:t>Tensor Core</a:t>
            </a:r>
            <a:r>
              <a:rPr lang="zh-CN" altLang="en-US" sz="2000" kern="0" dirty="0">
                <a:solidFill>
                  <a:srgbClr val="374154"/>
                </a:solidFill>
                <a:latin typeface="Gill Sans MT" panose="020B0502020104020203" pitchFamily="34" charset="0"/>
                <a:ea typeface="微软雅黑" pitchFamily="34" charset="-122"/>
              </a:rPr>
              <a:t> 准备数据时，</a:t>
            </a:r>
            <a:r>
              <a:rPr lang="en-US" altLang="zh-CN" sz="2000" kern="0" dirty="0">
                <a:solidFill>
                  <a:srgbClr val="374154"/>
                </a:solidFill>
                <a:latin typeface="Gill Sans MT" panose="020B0502020104020203" pitchFamily="34" charset="0"/>
                <a:ea typeface="微软雅黑" pitchFamily="34" charset="-122"/>
              </a:rPr>
              <a:t>warp</a:t>
            </a:r>
            <a:r>
              <a:rPr lang="zh-CN" altLang="en-US" sz="2000" kern="0" dirty="0">
                <a:solidFill>
                  <a:srgbClr val="374154"/>
                </a:solidFill>
                <a:latin typeface="Gill Sans MT" panose="020B0502020104020203" pitchFamily="34" charset="0"/>
                <a:ea typeface="微软雅黑" pitchFamily="34" charset="-122"/>
              </a:rPr>
              <a:t> 内线程分别加载矩阵数据 </a:t>
            </a:r>
            <a:r>
              <a:rPr lang="en-US" altLang="zh-CN" sz="2000" kern="0" dirty="0">
                <a:solidFill>
                  <a:srgbClr val="374154"/>
                </a:solidFill>
                <a:latin typeface="Gill Sans MT" panose="020B0502020104020203" pitchFamily="34" charset="0"/>
                <a:ea typeface="微软雅黑" pitchFamily="34" charset="-122"/>
              </a:rPr>
              <a:t>Data</a:t>
            </a:r>
            <a:r>
              <a:rPr lang="zh-CN" altLang="en-US" sz="2000" kern="0" dirty="0">
                <a:solidFill>
                  <a:srgbClr val="374154"/>
                </a:solidFill>
                <a:latin typeface="Gill Sans MT" panose="020B0502020104020203" pitchFamily="34" charset="0"/>
                <a:ea typeface="微软雅黑" pitchFamily="34" charset="-122"/>
              </a:rPr>
              <a:t> </a:t>
            </a:r>
            <a:r>
              <a:rPr lang="en-US" altLang="zh-CN" sz="2000" kern="0" dirty="0">
                <a:solidFill>
                  <a:srgbClr val="374154"/>
                </a:solidFill>
                <a:latin typeface="Gill Sans MT" panose="020B0502020104020203" pitchFamily="34" charset="0"/>
                <a:ea typeface="微软雅黑" pitchFamily="34" charset="-122"/>
              </a:rPr>
              <a:t>Tile</a:t>
            </a:r>
            <a:r>
              <a:rPr lang="zh-CN" altLang="en-US" sz="2000" kern="0" dirty="0">
                <a:solidFill>
                  <a:srgbClr val="374154"/>
                </a:solidFill>
                <a:latin typeface="Gill Sans MT" panose="020B0502020104020203" pitchFamily="34" charset="0"/>
                <a:ea typeface="微软雅黑" pitchFamily="34" charset="-122"/>
              </a:rPr>
              <a:t>，每一个线程都会获取独立矩阵块地址；为了隐藏数据加载的延时（全局内存到共享内存，共享内存到寄存器的数据加载），会构建多层级软流水（</a:t>
            </a:r>
            <a:r>
              <a:rPr lang="en-US" altLang="zh-CN" sz="2000" kern="0" dirty="0">
                <a:solidFill>
                  <a:srgbClr val="374154"/>
                </a:solidFill>
                <a:latin typeface="Gill Sans MT" panose="020B0502020104020203" pitchFamily="34" charset="0"/>
                <a:ea typeface="微软雅黑" pitchFamily="34" charset="-122"/>
              </a:rPr>
              <a:t>software pipeline</a:t>
            </a:r>
            <a:r>
              <a:rPr lang="zh-CN" altLang="en-US" sz="2000" kern="0" dirty="0">
                <a:solidFill>
                  <a:srgbClr val="374154"/>
                </a:solidFill>
                <a:latin typeface="Gill Sans MT" panose="020B0502020104020203" pitchFamily="34" charset="0"/>
                <a:ea typeface="微软雅黑" pitchFamily="34" charset="-122"/>
              </a:rPr>
              <a:t>），消耗寄存器数量及存储带宽；</a:t>
            </a:r>
            <a:endParaRPr lang="en-US" altLang="zh-CN" sz="2000" kern="0" dirty="0">
              <a:solidFill>
                <a:srgbClr val="374154"/>
              </a:solidFill>
              <a:latin typeface="Gill Sans MT" panose="020B0502020104020203" pitchFamily="34" charset="0"/>
              <a:ea typeface="微软雅黑" pitchFamily="34" charset="-122"/>
            </a:endParaRPr>
          </a:p>
          <a:p>
            <a:pPr marL="457200" indent="-457200" defTabSz="1218804" latinLnBrk="1">
              <a:lnSpc>
                <a:spcPct val="150000"/>
              </a:lnSpc>
              <a:spcBef>
                <a:spcPts val="0"/>
              </a:spcBef>
              <a:buClr>
                <a:srgbClr val="71B2FF"/>
              </a:buClr>
              <a:buFont typeface="+mj-lt"/>
              <a:buAutoNum type="arabicPeriod"/>
            </a:pPr>
            <a:r>
              <a:rPr lang="zh-CN" altLang="en-US" sz="2000" b="1" kern="0" dirty="0">
                <a:solidFill>
                  <a:srgbClr val="374154"/>
                </a:solidFill>
                <a:latin typeface="Gill Sans MT" panose="020B0502020104020203" pitchFamily="34" charset="0"/>
                <a:ea typeface="微软雅黑" pitchFamily="34" charset="-122"/>
              </a:rPr>
              <a:t>可扩展性受约束：</a:t>
            </a:r>
            <a:r>
              <a:rPr lang="zh-CN" altLang="en-US" sz="2000" kern="0" dirty="0">
                <a:solidFill>
                  <a:srgbClr val="374154"/>
                </a:solidFill>
                <a:latin typeface="Gill Sans MT" panose="020B0502020104020203" pitchFamily="34" charset="0"/>
                <a:ea typeface="微软雅黑" pitchFamily="34" charset="-122"/>
              </a:rPr>
              <a:t>由于多级缓存</a:t>
            </a:r>
            <a:r>
              <a:rPr lang="en-US" altLang="zh-CN" sz="2000" kern="0" dirty="0">
                <a:solidFill>
                  <a:srgbClr val="374154"/>
                </a:solidFill>
                <a:latin typeface="Gill Sans MT" panose="020B0502020104020203" pitchFamily="34" charset="0"/>
                <a:ea typeface="微软雅黑" pitchFamily="34" charset="-122"/>
              </a:rPr>
              <a:t>Cache</a:t>
            </a:r>
            <a:r>
              <a:rPr lang="zh-CN" altLang="en-US" sz="2000" kern="0" dirty="0">
                <a:solidFill>
                  <a:srgbClr val="374154"/>
                </a:solidFill>
                <a:latin typeface="Gill Sans MT" panose="020B0502020104020203" pitchFamily="34" charset="0"/>
                <a:ea typeface="微软雅黑" pitchFamily="34" charset="-122"/>
              </a:rPr>
              <a:t>的存储空间限制，单个 </a:t>
            </a:r>
            <a:r>
              <a:rPr lang="en-US" altLang="zh-CN" sz="2000" kern="0" dirty="0">
                <a:solidFill>
                  <a:srgbClr val="374154"/>
                </a:solidFill>
                <a:latin typeface="Gill Sans MT" panose="020B0502020104020203" pitchFamily="34" charset="0"/>
                <a:ea typeface="微软雅黑" pitchFamily="34" charset="-122"/>
              </a:rPr>
              <a:t>warp</a:t>
            </a:r>
            <a:r>
              <a:rPr lang="zh-CN" altLang="en-US" sz="2000" kern="0" dirty="0">
                <a:solidFill>
                  <a:srgbClr val="374154"/>
                </a:solidFill>
                <a:latin typeface="Gill Sans MT" panose="020B0502020104020203" pitchFamily="34" charset="0"/>
                <a:ea typeface="微软雅黑" pitchFamily="34" charset="-122"/>
              </a:rPr>
              <a:t> 的矩阵计算规格有上限。</a:t>
            </a:r>
          </a:p>
        </p:txBody>
      </p:sp>
      <p:sp>
        <p:nvSpPr>
          <p:cNvPr id="5" name="矩形 4">
            <a:extLst>
              <a:ext uri="{FF2B5EF4-FFF2-40B4-BE49-F238E27FC236}">
                <a16:creationId xmlns:a16="http://schemas.microsoft.com/office/drawing/2014/main" id="{70FBC76E-D941-494F-AE1D-02C44B0468B1}"/>
              </a:ext>
            </a:extLst>
          </p:cNvPr>
          <p:cNvSpPr/>
          <p:nvPr/>
        </p:nvSpPr>
        <p:spPr bwMode="auto">
          <a:xfrm>
            <a:off x="769789" y="3140968"/>
            <a:ext cx="3240360" cy="511140"/>
          </a:xfrm>
          <a:prstGeom prst="rect">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r>
              <a:rPr lang="en-US" altLang="zh-CN" sz="2400" b="1" dirty="0">
                <a:solidFill>
                  <a:schemeClr val="bg1"/>
                </a:solidFill>
                <a:latin typeface="Gill Sans MT" panose="020B0502020104020203" pitchFamily="34" charset="0"/>
                <a:ea typeface="+mj-ea"/>
              </a:rPr>
              <a:t>Pros</a:t>
            </a:r>
            <a:r>
              <a:rPr kumimoji="0" lang="zh-CN" altLang="en-US" sz="2400" b="1" i="0" u="none" strike="noStrike" cap="none" normalizeH="0" baseline="0" dirty="0">
                <a:ln>
                  <a:noFill/>
                </a:ln>
                <a:solidFill>
                  <a:schemeClr val="bg1"/>
                </a:solidFill>
                <a:effectLst/>
                <a:latin typeface="Gill Sans MT" panose="020B0502020104020203" pitchFamily="34" charset="0"/>
                <a:ea typeface="+mj-ea"/>
              </a:rPr>
              <a:t>：</a:t>
            </a:r>
          </a:p>
        </p:txBody>
      </p:sp>
    </p:spTree>
    <p:extLst>
      <p:ext uri="{BB962C8B-B14F-4D97-AF65-F5344CB8AC3E}">
        <p14:creationId xmlns:p14="http://schemas.microsoft.com/office/powerpoint/2010/main" val="27802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7E9EDA5F-2B3F-FA4C-9965-DF9C9876A7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5933" y="1675923"/>
            <a:ext cx="7903964" cy="4502507"/>
          </a:xfrm>
          <a:prstGeom prst="rect">
            <a:avLst/>
          </a:prstGeom>
        </p:spPr>
      </p:pic>
    </p:spTree>
    <p:extLst>
      <p:ext uri="{BB962C8B-B14F-4D97-AF65-F5344CB8AC3E}">
        <p14:creationId xmlns:p14="http://schemas.microsoft.com/office/powerpoint/2010/main" val="3150448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pic>
        <p:nvPicPr>
          <p:cNvPr id="3" name="图片 2">
            <a:extLst>
              <a:ext uri="{FF2B5EF4-FFF2-40B4-BE49-F238E27FC236}">
                <a16:creationId xmlns:a16="http://schemas.microsoft.com/office/drawing/2014/main" id="{A2DC6365-291C-B344-9E06-2F7A21A838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6453" y="1196752"/>
            <a:ext cx="4268287" cy="5157192"/>
          </a:xfrm>
          <a:prstGeom prst="rect">
            <a:avLst/>
          </a:prstGeom>
        </p:spPr>
      </p:pic>
      <p:pic>
        <p:nvPicPr>
          <p:cNvPr id="7" name="图片 6">
            <a:extLst>
              <a:ext uri="{FF2B5EF4-FFF2-40B4-BE49-F238E27FC236}">
                <a16:creationId xmlns:a16="http://schemas.microsoft.com/office/drawing/2014/main" id="{CCD5A444-6825-FE4F-82C1-272C7DDC5C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780" y="1196752"/>
            <a:ext cx="4176465" cy="5157192"/>
          </a:xfrm>
          <a:prstGeom prst="rect">
            <a:avLst/>
          </a:prstGeom>
        </p:spPr>
      </p:pic>
      <p:sp>
        <p:nvSpPr>
          <p:cNvPr id="8" name="右箭头 7">
            <a:extLst>
              <a:ext uri="{FF2B5EF4-FFF2-40B4-BE49-F238E27FC236}">
                <a16:creationId xmlns:a16="http://schemas.microsoft.com/office/drawing/2014/main" id="{557170EF-B3E5-394F-8B55-F2B5A1221E71}"/>
              </a:ext>
            </a:extLst>
          </p:cNvPr>
          <p:cNvSpPr/>
          <p:nvPr/>
        </p:nvSpPr>
        <p:spPr bwMode="auto">
          <a:xfrm>
            <a:off x="5594325" y="3313924"/>
            <a:ext cx="864686" cy="922848"/>
          </a:xfrm>
          <a:prstGeom prst="rightArrow">
            <a:avLst>
              <a:gd name="adj1" fmla="val 50000"/>
              <a:gd name="adj2" fmla="val 7418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6246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9" name="内容占位符 2">
            <a:extLst>
              <a:ext uri="{FF2B5EF4-FFF2-40B4-BE49-F238E27FC236}">
                <a16:creationId xmlns:a16="http://schemas.microsoft.com/office/drawing/2014/main" id="{9B1CCE54-9E7C-8548-93F5-603A91A5D09C}"/>
              </a:ext>
            </a:extLst>
          </p:cNvPr>
          <p:cNvSpPr>
            <a:spLocks noGrp="1"/>
          </p:cNvSpPr>
          <p:nvPr>
            <p:ph sz="half" idx="1"/>
          </p:nvPr>
        </p:nvSpPr>
        <p:spPr>
          <a:xfrm>
            <a:off x="623636" y="1412776"/>
            <a:ext cx="5330729" cy="4608512"/>
          </a:xfrm>
        </p:spPr>
        <p:txBody>
          <a:bodyPr/>
          <a:lstStyle/>
          <a:p>
            <a:r>
              <a:rPr lang="en-US" altLang="zh-CN" b="1" dirty="0"/>
              <a:t>TMA</a:t>
            </a:r>
            <a:r>
              <a:rPr lang="zh-CN" altLang="en-US" b="1" dirty="0"/>
              <a:t>（</a:t>
            </a:r>
            <a:r>
              <a:rPr lang="en-US" altLang="zh-CN" b="1" dirty="0"/>
              <a:t>Tensor Memory Accelerator</a:t>
            </a:r>
            <a:r>
              <a:rPr lang="zh-CN" altLang="en-US" b="1" dirty="0"/>
              <a:t>）：</a:t>
            </a:r>
            <a:r>
              <a:rPr lang="zh-CN" altLang="en-US" dirty="0"/>
              <a:t>硬件异步数据加载，即全局内存中的数据可以被异步地加载到共享内存。</a:t>
            </a:r>
            <a:endParaRPr lang="en-US" altLang="zh-CN" dirty="0"/>
          </a:p>
          <a:p>
            <a:endParaRPr lang="en-US" altLang="zh-CN" dirty="0"/>
          </a:p>
          <a:p>
            <a:r>
              <a:rPr lang="zh-CN" altLang="en-US" dirty="0"/>
              <a:t>采用单线程</a:t>
            </a:r>
            <a:r>
              <a:rPr lang="en-US" altLang="zh-CN" dirty="0"/>
              <a:t>schedule</a:t>
            </a:r>
            <a:r>
              <a:rPr lang="zh-CN" altLang="en-US" dirty="0"/>
              <a:t>模型，不需要所有线程都参与，同时使用 </a:t>
            </a:r>
            <a:r>
              <a:rPr lang="en-US" altLang="zh-CN" dirty="0"/>
              <a:t>TMA</a:t>
            </a:r>
            <a:r>
              <a:rPr lang="zh-CN" altLang="en-US" dirty="0"/>
              <a:t> 之前只需要一次性配置好首地址、偏移量、等</a:t>
            </a:r>
            <a:r>
              <a:rPr lang="en-US" altLang="zh-CN" dirty="0"/>
              <a:t>Tensor</a:t>
            </a:r>
            <a:r>
              <a:rPr lang="zh-CN" altLang="en-US" dirty="0"/>
              <a:t>描述信息即可。</a:t>
            </a:r>
            <a:endParaRPr kumimoji="1" lang="zh-CN" altLang="en-US" dirty="0"/>
          </a:p>
        </p:txBody>
      </p:sp>
      <p:pic>
        <p:nvPicPr>
          <p:cNvPr id="10" name="图片 9">
            <a:extLst>
              <a:ext uri="{FF2B5EF4-FFF2-40B4-BE49-F238E27FC236}">
                <a16:creationId xmlns:a16="http://schemas.microsoft.com/office/drawing/2014/main" id="{1CCD7A05-54F3-6847-B411-B14E1CB207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6453" y="1196752"/>
            <a:ext cx="4268287" cy="5157192"/>
          </a:xfrm>
          <a:prstGeom prst="rect">
            <a:avLst/>
          </a:prstGeom>
        </p:spPr>
      </p:pic>
    </p:spTree>
    <p:extLst>
      <p:ext uri="{BB962C8B-B14F-4D97-AF65-F5344CB8AC3E}">
        <p14:creationId xmlns:p14="http://schemas.microsoft.com/office/powerpoint/2010/main" val="3415162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417E3-4322-8548-AE88-3E2456EA7CA5}"/>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p>
        </p:txBody>
      </p:sp>
      <p:sp>
        <p:nvSpPr>
          <p:cNvPr id="3" name="内容占位符 2">
            <a:extLst>
              <a:ext uri="{FF2B5EF4-FFF2-40B4-BE49-F238E27FC236}">
                <a16:creationId xmlns:a16="http://schemas.microsoft.com/office/drawing/2014/main" id="{C09E1F37-0995-864C-993D-A7260DAE8D8A}"/>
              </a:ext>
            </a:extLst>
          </p:cNvPr>
          <p:cNvSpPr>
            <a:spLocks noGrp="1"/>
          </p:cNvSpPr>
          <p:nvPr>
            <p:ph sz="half" idx="1"/>
          </p:nvPr>
        </p:nvSpPr>
        <p:spPr>
          <a:xfrm>
            <a:off x="623635" y="1495552"/>
            <a:ext cx="5290949" cy="1501400"/>
          </a:xfrm>
        </p:spPr>
        <p:txBody>
          <a:bodyPr/>
          <a:lstStyle/>
          <a:p>
            <a:pPr eaLnBrk="1" latinLnBrk="1" hangingPunct="1"/>
            <a:r>
              <a:rPr lang="zh-CN" altLang="en-US" sz="1800" dirty="0">
                <a:latin typeface="Gill Sans MT" panose="020B0502020104020203" pitchFamily="34" charset="0"/>
              </a:rPr>
              <a:t>只有</a:t>
            </a:r>
            <a:r>
              <a:rPr lang="en-US" altLang="zh-CN" sz="1800" dirty="0">
                <a:latin typeface="Gill Sans MT" panose="020B0502020104020203" pitchFamily="34" charset="0"/>
              </a:rPr>
              <a:t>block</a:t>
            </a:r>
            <a:r>
              <a:rPr lang="zh-CN" altLang="en-US" sz="1800" dirty="0">
                <a:latin typeface="Gill Sans MT" panose="020B0502020104020203" pitchFamily="34" charset="0"/>
              </a:rPr>
              <a:t>和</a:t>
            </a:r>
            <a:r>
              <a:rPr lang="en-US" altLang="zh-CN" sz="1800" dirty="0">
                <a:latin typeface="Gill Sans MT" panose="020B0502020104020203" pitchFamily="34" charset="0"/>
              </a:rPr>
              <a:t>grid</a:t>
            </a:r>
            <a:r>
              <a:rPr lang="zh-CN" altLang="en-US" sz="1800" dirty="0">
                <a:latin typeface="Gill Sans MT" panose="020B0502020104020203" pitchFamily="34" charset="0"/>
              </a:rPr>
              <a:t>，分别对应硬件 </a:t>
            </a:r>
            <a:r>
              <a:rPr lang="en-US" altLang="zh-CN" sz="1800" dirty="0">
                <a:latin typeface="Gill Sans MT" panose="020B0502020104020203" pitchFamily="34" charset="0"/>
              </a:rPr>
              <a:t>SM</a:t>
            </a:r>
            <a:r>
              <a:rPr lang="zh-CN" altLang="en-US" sz="1800" dirty="0">
                <a:latin typeface="Gill Sans MT" panose="020B0502020104020203" pitchFamily="34" charset="0"/>
              </a:rPr>
              <a:t> 和 </a:t>
            </a:r>
            <a:r>
              <a:rPr lang="en-US" altLang="zh-CN" sz="1800" dirty="0">
                <a:latin typeface="Gill Sans MT" panose="020B0502020104020203" pitchFamily="34" charset="0"/>
              </a:rPr>
              <a:t>Device</a:t>
            </a:r>
            <a:r>
              <a:rPr lang="zh-CN" altLang="en-US" sz="1800" dirty="0">
                <a:latin typeface="Gill Sans MT" panose="020B0502020104020203" pitchFamily="34" charset="0"/>
              </a:rPr>
              <a:t>，局部数据只能通过 </a:t>
            </a:r>
            <a:r>
              <a:rPr lang="en-US" altLang="zh-CN" sz="1800" dirty="0">
                <a:latin typeface="Gill Sans MT" panose="020B0502020104020203" pitchFamily="34" charset="0"/>
              </a:rPr>
              <a:t>shared memory</a:t>
            </a:r>
            <a:r>
              <a:rPr lang="zh-CN" altLang="en-US" sz="1800" dirty="0">
                <a:latin typeface="Gill Sans MT" panose="020B0502020104020203" pitchFamily="34" charset="0"/>
              </a:rPr>
              <a:t> 限制在</a:t>
            </a:r>
            <a:r>
              <a:rPr lang="en-US" altLang="zh-CN" sz="1800" dirty="0">
                <a:latin typeface="Gill Sans MT" panose="020B0502020104020203" pitchFamily="34" charset="0"/>
              </a:rPr>
              <a:t>SM</a:t>
            </a:r>
            <a:r>
              <a:rPr lang="zh-CN" altLang="en-US" sz="1800" dirty="0">
                <a:latin typeface="Gill Sans MT" panose="020B0502020104020203" pitchFamily="34" charset="0"/>
              </a:rPr>
              <a:t>内部，不能跨</a:t>
            </a:r>
            <a:r>
              <a:rPr lang="en-US" altLang="zh-CN" sz="1800" dirty="0">
                <a:latin typeface="Gill Sans MT" panose="020B0502020104020203" pitchFamily="34" charset="0"/>
              </a:rPr>
              <a:t>SM</a:t>
            </a:r>
            <a:r>
              <a:rPr lang="zh-CN" altLang="en-US" sz="1800" dirty="0">
                <a:latin typeface="Gill Sans MT" panose="020B0502020104020203" pitchFamily="34" charset="0"/>
              </a:rPr>
              <a:t>。</a:t>
            </a:r>
            <a:endParaRPr kumimoji="1" lang="zh-CN" altLang="en-US" sz="1800" dirty="0">
              <a:latin typeface="Gill Sans MT" panose="020B0502020104020203" pitchFamily="34" charset="0"/>
            </a:endParaRPr>
          </a:p>
        </p:txBody>
      </p:sp>
      <p:sp>
        <p:nvSpPr>
          <p:cNvPr id="4" name="内容占位符 3">
            <a:extLst>
              <a:ext uri="{FF2B5EF4-FFF2-40B4-BE49-F238E27FC236}">
                <a16:creationId xmlns:a16="http://schemas.microsoft.com/office/drawing/2014/main" id="{E336129A-22D4-D649-ACAD-AC1726D291BB}"/>
              </a:ext>
            </a:extLst>
          </p:cNvPr>
          <p:cNvSpPr>
            <a:spLocks noGrp="1"/>
          </p:cNvSpPr>
          <p:nvPr>
            <p:ph sz="half" idx="10"/>
          </p:nvPr>
        </p:nvSpPr>
        <p:spPr>
          <a:xfrm>
            <a:off x="6296160" y="1495552"/>
            <a:ext cx="5290949" cy="1501400"/>
          </a:xfrm>
        </p:spPr>
        <p:txBody>
          <a:bodyPr/>
          <a:lstStyle/>
          <a:p>
            <a:pPr defTabSz="1218804" latinLnBrk="1">
              <a:buClr>
                <a:srgbClr val="71B2FF"/>
              </a:buClr>
            </a:pPr>
            <a:r>
              <a:rPr lang="en-US" altLang="zh-CN" sz="1800" dirty="0">
                <a:latin typeface="Gill Sans MT" panose="020B0502020104020203" pitchFamily="34" charset="0"/>
              </a:rPr>
              <a:t>hopper</a:t>
            </a:r>
            <a:r>
              <a:rPr lang="zh-CN" altLang="en-US" sz="1800" dirty="0">
                <a:latin typeface="Gill Sans MT" panose="020B0502020104020203" pitchFamily="34" charset="0"/>
              </a:rPr>
              <a:t>架构在 </a:t>
            </a:r>
            <a:r>
              <a:rPr lang="en-US" altLang="zh-CN" sz="1800" dirty="0">
                <a:latin typeface="Gill Sans MT" panose="020B0502020104020203" pitchFamily="34" charset="0"/>
              </a:rPr>
              <a:t>GPC</a:t>
            </a:r>
            <a:r>
              <a:rPr lang="zh-CN" altLang="en-US" sz="1800" dirty="0">
                <a:latin typeface="Gill Sans MT" panose="020B0502020104020203" pitchFamily="34" charset="0"/>
              </a:rPr>
              <a:t> 内部通过引入交叉互连网络以及同步元语将数据共享层次扩展到</a:t>
            </a:r>
            <a:r>
              <a:rPr lang="en-US" altLang="zh-CN" sz="1800" dirty="0">
                <a:latin typeface="Gill Sans MT" panose="020B0502020104020203" pitchFamily="34" charset="0"/>
              </a:rPr>
              <a:t>4</a:t>
            </a:r>
            <a:r>
              <a:rPr lang="zh-CN" altLang="en-US" sz="1800" dirty="0">
                <a:latin typeface="Gill Sans MT" panose="020B0502020104020203" pitchFamily="34" charset="0"/>
              </a:rPr>
              <a:t>个 </a:t>
            </a:r>
            <a:r>
              <a:rPr lang="en-US" altLang="zh-CN" sz="1800" dirty="0">
                <a:latin typeface="Gill Sans MT" panose="020B0502020104020203" pitchFamily="34" charset="0"/>
              </a:rPr>
              <a:t>SMs</a:t>
            </a:r>
            <a:r>
              <a:rPr lang="zh-CN" altLang="en-US" sz="1800" dirty="0">
                <a:latin typeface="Gill Sans MT" panose="020B0502020104020203" pitchFamily="34" charset="0"/>
              </a:rPr>
              <a:t>，</a:t>
            </a:r>
            <a:r>
              <a:rPr lang="en-US" altLang="zh-CN" sz="1800" dirty="0">
                <a:latin typeface="Gill Sans MT" panose="020B0502020104020203" pitchFamily="34" charset="0"/>
              </a:rPr>
              <a:t>GPC</a:t>
            </a:r>
            <a:r>
              <a:rPr lang="zh-CN" altLang="en-US" sz="1800" dirty="0">
                <a:latin typeface="Gill Sans MT" panose="020B0502020104020203" pitchFamily="34" charset="0"/>
              </a:rPr>
              <a:t> 内 </a:t>
            </a:r>
            <a:r>
              <a:rPr lang="en-US" altLang="zh-CN" sz="1800" dirty="0">
                <a:latin typeface="Gill Sans MT" panose="020B0502020104020203" pitchFamily="34" charset="0"/>
              </a:rPr>
              <a:t>SM</a:t>
            </a:r>
            <a:r>
              <a:rPr lang="zh-CN" altLang="en-US" sz="1800" dirty="0">
                <a:latin typeface="Gill Sans MT" panose="020B0502020104020203" pitchFamily="34" charset="0"/>
              </a:rPr>
              <a:t> 可以高效访问彼此的共享内存。</a:t>
            </a:r>
          </a:p>
        </p:txBody>
      </p:sp>
      <p:pic>
        <p:nvPicPr>
          <p:cNvPr id="5" name="图片 4">
            <a:extLst>
              <a:ext uri="{FF2B5EF4-FFF2-40B4-BE49-F238E27FC236}">
                <a16:creationId xmlns:a16="http://schemas.microsoft.com/office/drawing/2014/main" id="{FF4AA28C-04CE-1D4C-93DD-09B9272EC186}"/>
              </a:ext>
            </a:extLst>
          </p:cNvPr>
          <p:cNvPicPr>
            <a:picLocks noChangeAspect="1"/>
          </p:cNvPicPr>
          <p:nvPr/>
        </p:nvPicPr>
        <p:blipFill>
          <a:blip r:embed="rId2"/>
          <a:stretch>
            <a:fillRect/>
          </a:stretch>
        </p:blipFill>
        <p:spPr>
          <a:xfrm>
            <a:off x="447522" y="2996952"/>
            <a:ext cx="11315700" cy="3416300"/>
          </a:xfrm>
          <a:prstGeom prst="rect">
            <a:avLst/>
          </a:prstGeom>
        </p:spPr>
      </p:pic>
    </p:spTree>
    <p:extLst>
      <p:ext uri="{BB962C8B-B14F-4D97-AF65-F5344CB8AC3E}">
        <p14:creationId xmlns:p14="http://schemas.microsoft.com/office/powerpoint/2010/main" val="260805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基本工作原理</a:t>
            </a:r>
          </a:p>
          <a:p>
            <a:pPr lvl="1"/>
            <a:r>
              <a:rPr lang="en-US" altLang="zh-CN" sz="2400" dirty="0">
                <a:solidFill>
                  <a:srgbClr val="374154"/>
                </a:solidFill>
                <a:latin typeface="Gill Sans MT" panose="020B0502020104020203" pitchFamily="34" charset="0"/>
              </a:rPr>
              <a:t>Conv</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Relationship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卷积与</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Basic Principles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的基本原理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Architecture Evolution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架构演进</a:t>
            </a:r>
            <a:endParaRPr lang="en-US" altLang="zh-CN" sz="2400" dirty="0">
              <a:solidFill>
                <a:srgbClr val="374154"/>
              </a:solidFill>
              <a:latin typeface="Gill Sans MT" panose="020B0502020104020203" pitchFamily="34" charset="0"/>
            </a:endParaRPr>
          </a:p>
          <a:p>
            <a:pPr marL="514350" lvl="1" indent="-514350">
              <a:buFont typeface="+mj-lt"/>
              <a:buAutoNum type="arabicPeriod" startAt="2"/>
            </a:pPr>
            <a:r>
              <a:rPr lang="zh-CN" altLang="en-US" sz="2800" b="1" dirty="0">
                <a:solidFill>
                  <a:srgbClr val="374154"/>
                </a:solidFill>
                <a:latin typeface="Gill Sans MT" panose="020B0502020104020203" pitchFamily="34" charset="0"/>
              </a:rPr>
              <a:t>深入</a:t>
            </a:r>
            <a:r>
              <a:rPr lang="en-US" altLang="zh-CN" sz="2800" b="1" dirty="0">
                <a:solidFill>
                  <a:srgbClr val="374154"/>
                </a:solidFill>
                <a:latin typeface="Gill Sans MT" panose="020B0502020104020203" pitchFamily="34" charset="0"/>
              </a:rPr>
              <a:t>Tensor</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Core</a:t>
            </a:r>
          </a:p>
          <a:p>
            <a:pPr lvl="1"/>
            <a:r>
              <a:rPr lang="en-US" altLang="zh-CN" sz="2400" dirty="0">
                <a:solidFill>
                  <a:srgbClr val="374154"/>
                </a:solidFill>
                <a:latin typeface="Gill Sans MT" panose="020B0502020104020203" pitchFamily="34" charset="0"/>
              </a:rPr>
              <a:t>XXX</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400E4-8E79-B54D-9EC7-1BE8CE6B17F4}"/>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第四代 </a:t>
            </a:r>
            <a:r>
              <a:rPr lang="en-US" altLang="zh-CN" dirty="0">
                <a:latin typeface="Futura Medium" panose="020B0602020204020303" pitchFamily="34" charset="-79"/>
                <a:cs typeface="Futura Medium" panose="020B0602020204020303" pitchFamily="34" charset="-79"/>
              </a:rPr>
              <a:t>Tensor Core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(Hopper)</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8FA5313-8D38-C54E-A745-AFF661820FFF}"/>
              </a:ext>
            </a:extLst>
          </p:cNvPr>
          <p:cNvSpPr>
            <a:spLocks noGrp="1"/>
          </p:cNvSpPr>
          <p:nvPr>
            <p:ph sz="half" idx="1"/>
          </p:nvPr>
        </p:nvSpPr>
        <p:spPr>
          <a:xfrm>
            <a:off x="623635" y="1412776"/>
            <a:ext cx="10963473" cy="1152128"/>
          </a:xfrm>
        </p:spPr>
        <p:txBody>
          <a:bodyPr/>
          <a:lstStyle/>
          <a:p>
            <a:r>
              <a:rPr lang="zh-CN" altLang="en-US" b="1" dirty="0"/>
              <a:t>分布式共享内存和</a:t>
            </a:r>
            <a:r>
              <a:rPr lang="en-US" altLang="zh-CN" b="1" dirty="0"/>
              <a:t>warp</a:t>
            </a:r>
            <a:r>
              <a:rPr lang="zh-CN" altLang="en-US" b="1" dirty="0"/>
              <a:t> </a:t>
            </a:r>
            <a:r>
              <a:rPr lang="en-US" altLang="zh-CN" b="1" dirty="0"/>
              <a:t>group</a:t>
            </a:r>
            <a:r>
              <a:rPr lang="zh-CN" altLang="en-US" b="1" dirty="0"/>
              <a:t>编程模式</a:t>
            </a:r>
            <a:r>
              <a:rPr lang="zh-CN" altLang="en-US" dirty="0"/>
              <a:t>：这种结构很好的提升了数据的复用性，为了能编程使用该结构，</a:t>
            </a:r>
            <a:r>
              <a:rPr lang="en-US" altLang="zh-CN" dirty="0"/>
              <a:t>CUDA</a:t>
            </a:r>
            <a:r>
              <a:rPr lang="zh-CN" altLang="en-US" dirty="0"/>
              <a:t> 中也对应的引入了 </a:t>
            </a:r>
            <a:r>
              <a:rPr lang="en-US" altLang="zh-CN" dirty="0"/>
              <a:t>Thread Block Cluster</a:t>
            </a:r>
            <a:r>
              <a:rPr lang="zh-CN" altLang="en-US" dirty="0"/>
              <a:t> 的概念。</a:t>
            </a:r>
            <a:endParaRPr kumimoji="1" lang="zh-CN" altLang="en-US" dirty="0"/>
          </a:p>
        </p:txBody>
      </p:sp>
      <p:pic>
        <p:nvPicPr>
          <p:cNvPr id="5" name="图片 4">
            <a:extLst>
              <a:ext uri="{FF2B5EF4-FFF2-40B4-BE49-F238E27FC236}">
                <a16:creationId xmlns:a16="http://schemas.microsoft.com/office/drawing/2014/main" id="{E8BB4F89-C8E7-0749-80A3-22109532ED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963" y="3183817"/>
            <a:ext cx="10807145" cy="2261407"/>
          </a:xfrm>
          <a:prstGeom prst="rect">
            <a:avLst/>
          </a:prstGeom>
        </p:spPr>
      </p:pic>
    </p:spTree>
    <p:extLst>
      <p:ext uri="{BB962C8B-B14F-4D97-AF65-F5344CB8AC3E}">
        <p14:creationId xmlns:p14="http://schemas.microsoft.com/office/powerpoint/2010/main" val="1611861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B02C212A-5F4D-CB47-B059-7EB66B6029E9}"/>
              </a:ext>
            </a:extLst>
          </p:cNvPr>
          <p:cNvSpPr>
            <a:spLocks noGrp="1"/>
          </p:cNvSpPr>
          <p:nvPr>
            <p:ph type="title"/>
          </p:nvPr>
        </p:nvSpPr>
        <p:spPr/>
        <p:txBody>
          <a:bodyPr/>
          <a:lstStyle/>
          <a:p>
            <a:r>
              <a:rPr lang="zh-CN" altLang="en-US" dirty="0"/>
              <a:t>第四代 </a:t>
            </a:r>
            <a:r>
              <a:rPr lang="en-US" altLang="zh-CN" dirty="0"/>
              <a:t>Tensor Core</a:t>
            </a:r>
            <a:r>
              <a:rPr lang="zh-CN" altLang="en-US" dirty="0"/>
              <a:t> </a:t>
            </a:r>
            <a:r>
              <a:rPr lang="en-US" altLang="zh-CN" dirty="0"/>
              <a:t>(Hopper)</a:t>
            </a:r>
            <a:endParaRPr lang="zh-CN" altLang="en-US" dirty="0"/>
          </a:p>
        </p:txBody>
      </p:sp>
      <p:sp>
        <p:nvSpPr>
          <p:cNvPr id="9" name="内容占位符 8">
            <a:extLst>
              <a:ext uri="{FF2B5EF4-FFF2-40B4-BE49-F238E27FC236}">
                <a16:creationId xmlns:a16="http://schemas.microsoft.com/office/drawing/2014/main" id="{076B4886-BDCC-9C4E-BD9E-F4C9B4127792}"/>
              </a:ext>
            </a:extLst>
          </p:cNvPr>
          <p:cNvSpPr>
            <a:spLocks noGrp="1"/>
          </p:cNvSpPr>
          <p:nvPr>
            <p:ph sz="half" idx="1"/>
          </p:nvPr>
        </p:nvSpPr>
        <p:spPr/>
        <p:txBody>
          <a:bodyPr/>
          <a:lstStyle/>
          <a:p>
            <a:r>
              <a:rPr lang="zh-CN" altLang="en-US" b="1" dirty="0"/>
              <a:t>直接读取共享内存异步</a:t>
            </a:r>
            <a:r>
              <a:rPr lang="en-US" altLang="zh-CN" b="1" dirty="0"/>
              <a:t>Tensor Core</a:t>
            </a:r>
            <a:r>
              <a:rPr lang="zh-CN" altLang="en-US" dirty="0"/>
              <a:t>：</a:t>
            </a:r>
            <a:r>
              <a:rPr lang="en-US" altLang="zh-CN" dirty="0"/>
              <a:t>TMA</a:t>
            </a:r>
            <a:r>
              <a:rPr lang="zh-CN" altLang="en-US" dirty="0"/>
              <a:t> 将 </a:t>
            </a:r>
            <a:r>
              <a:rPr lang="en-US" altLang="zh-CN" dirty="0"/>
              <a:t>SM</a:t>
            </a:r>
            <a:r>
              <a:rPr lang="zh-CN" altLang="en-US" dirty="0"/>
              <a:t> 组织成一个更大的计算和存储单元，完成数据从 </a:t>
            </a:r>
            <a:r>
              <a:rPr lang="en-US" altLang="zh-CN" dirty="0"/>
              <a:t>global</a:t>
            </a:r>
            <a:r>
              <a:rPr lang="zh-CN" altLang="en-US" dirty="0"/>
              <a:t> 到 </a:t>
            </a:r>
            <a:r>
              <a:rPr lang="en-US" altLang="zh-CN" dirty="0"/>
              <a:t>shared memory</a:t>
            </a:r>
            <a:r>
              <a:rPr lang="zh-CN" altLang="en-US" dirty="0"/>
              <a:t> 的异步加载，数据到寄存器的计算，最后通过硬件实现了矩阵乘法的流水线。</a:t>
            </a:r>
            <a:endParaRPr lang="en-US" altLang="zh-CN" dirty="0"/>
          </a:p>
        </p:txBody>
      </p:sp>
      <p:pic>
        <p:nvPicPr>
          <p:cNvPr id="6" name="图片 5">
            <a:extLst>
              <a:ext uri="{FF2B5EF4-FFF2-40B4-BE49-F238E27FC236}">
                <a16:creationId xmlns:a16="http://schemas.microsoft.com/office/drawing/2014/main" id="{8F23A47E-EB58-3243-AF97-31FA6758F8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37941" y="2852936"/>
            <a:ext cx="8352928" cy="3601721"/>
          </a:xfrm>
          <a:prstGeom prst="rect">
            <a:avLst/>
          </a:prstGeom>
        </p:spPr>
      </p:pic>
      <p:sp>
        <p:nvSpPr>
          <p:cNvPr id="7" name="矩形 6">
            <a:extLst>
              <a:ext uri="{FF2B5EF4-FFF2-40B4-BE49-F238E27FC236}">
                <a16:creationId xmlns:a16="http://schemas.microsoft.com/office/drawing/2014/main" id="{69033B0A-8A6B-944D-A98E-A11C23000C97}"/>
              </a:ext>
            </a:extLst>
          </p:cNvPr>
          <p:cNvSpPr/>
          <p:nvPr/>
        </p:nvSpPr>
        <p:spPr>
          <a:xfrm>
            <a:off x="481757" y="3028890"/>
            <a:ext cx="2638223" cy="400110"/>
          </a:xfrm>
          <a:prstGeom prst="rect">
            <a:avLst/>
          </a:prstGeom>
        </p:spPr>
        <p:txBody>
          <a:bodyPr wrap="none">
            <a:spAutoFit/>
          </a:bodyPr>
          <a:lstStyle/>
          <a:p>
            <a:r>
              <a:rPr lang="zh-CN" altLang="en-US" sz="2000" dirty="0">
                <a:solidFill>
                  <a:srgbClr val="91D150"/>
                </a:solidFill>
                <a:latin typeface="Gill Sans MT" panose="020B0502020104020203" pitchFamily="34" charset="0"/>
              </a:rPr>
              <a:t>LoadGlobalStoreShared</a:t>
            </a:r>
          </a:p>
        </p:txBody>
      </p:sp>
    </p:spTree>
    <p:extLst>
      <p:ext uri="{BB962C8B-B14F-4D97-AF65-F5344CB8AC3E}">
        <p14:creationId xmlns:p14="http://schemas.microsoft.com/office/powerpoint/2010/main" val="414447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0DA4A-E087-DF4C-878E-EE568E01A865}"/>
              </a:ext>
            </a:extLst>
          </p:cNvPr>
          <p:cNvSpPr>
            <a:spLocks noGrp="1"/>
          </p:cNvSpPr>
          <p:nvPr>
            <p:ph type="title"/>
          </p:nvPr>
        </p:nvSpPr>
        <p:spPr/>
        <p:txBody>
          <a:bodyPr/>
          <a:lstStyle/>
          <a:p>
            <a:r>
              <a:rPr lang="zh-CN" altLang="en-US" dirty="0"/>
              <a:t>第四代 </a:t>
            </a:r>
            <a:r>
              <a:rPr lang="en-US" altLang="zh-CN" dirty="0"/>
              <a:t>Tensor Core</a:t>
            </a:r>
            <a:r>
              <a:rPr lang="zh-CN" altLang="en-US" dirty="0"/>
              <a:t> </a:t>
            </a:r>
            <a:r>
              <a:rPr lang="en-US" altLang="zh-CN" dirty="0"/>
              <a:t>(Hopper)</a:t>
            </a:r>
            <a:endParaRPr kumimoji="1" lang="zh-CN" altLang="en-US" dirty="0"/>
          </a:p>
        </p:txBody>
      </p:sp>
      <p:pic>
        <p:nvPicPr>
          <p:cNvPr id="5" name="图片 4">
            <a:extLst>
              <a:ext uri="{FF2B5EF4-FFF2-40B4-BE49-F238E27FC236}">
                <a16:creationId xmlns:a16="http://schemas.microsoft.com/office/drawing/2014/main" id="{FE0ABB03-B49D-3342-A62A-5A64C73119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9809" y="1412776"/>
            <a:ext cx="10297144" cy="5040560"/>
          </a:xfrm>
          <a:prstGeom prst="rect">
            <a:avLst/>
          </a:prstGeom>
        </p:spPr>
      </p:pic>
    </p:spTree>
    <p:extLst>
      <p:ext uri="{BB962C8B-B14F-4D97-AF65-F5344CB8AC3E}">
        <p14:creationId xmlns:p14="http://schemas.microsoft.com/office/powerpoint/2010/main" val="103583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的应用</a:t>
            </a:r>
          </a:p>
        </p:txBody>
      </p:sp>
    </p:spTree>
    <p:extLst>
      <p:ext uri="{BB962C8B-B14F-4D97-AF65-F5344CB8AC3E}">
        <p14:creationId xmlns:p14="http://schemas.microsoft.com/office/powerpoint/2010/main" val="3139346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sp>
        <p:nvSpPr>
          <p:cNvPr id="6" name="内容占位符 5">
            <a:extLst>
              <a:ext uri="{FF2B5EF4-FFF2-40B4-BE49-F238E27FC236}">
                <a16:creationId xmlns:a16="http://schemas.microsoft.com/office/drawing/2014/main" id="{6A5E57FD-79EA-D543-AB60-CEF342E03B24}"/>
              </a:ext>
            </a:extLst>
          </p:cNvPr>
          <p:cNvSpPr>
            <a:spLocks noGrp="1"/>
          </p:cNvSpPr>
          <p:nvPr>
            <p:ph sz="half" idx="1"/>
          </p:nvPr>
        </p:nvSpPr>
        <p:spPr/>
        <p:txBody>
          <a:bodyPr/>
          <a:lstStyle/>
          <a:p>
            <a:r>
              <a:rPr lang="zh-CN" altLang="en-US" dirty="0"/>
              <a:t>在 </a:t>
            </a:r>
            <a:r>
              <a:rPr lang="en-US" altLang="zh-CN" dirty="0"/>
              <a:t>Transformer</a:t>
            </a:r>
            <a:r>
              <a:rPr lang="zh-CN" altLang="en-US" dirty="0"/>
              <a:t> 架构中，通过 </a:t>
            </a:r>
            <a:r>
              <a:rPr lang="en-US" altLang="zh-CN" dirty="0"/>
              <a:t>softmax</a:t>
            </a:r>
            <a:r>
              <a:rPr lang="zh-CN" altLang="en-US" dirty="0"/>
              <a:t> 层对 </a:t>
            </a:r>
            <a:r>
              <a:rPr lang="en-US" altLang="zh-CN" dirty="0"/>
              <a:t>FC</a:t>
            </a:r>
            <a:r>
              <a:rPr lang="zh-CN" altLang="en-US" dirty="0"/>
              <a:t> 输出的特征向量进行计算，得到包含词汇表中每个 </a:t>
            </a:r>
            <a:r>
              <a:rPr lang="en-US" altLang="zh-CN" dirty="0"/>
              <a:t>Token</a:t>
            </a:r>
            <a:r>
              <a:rPr lang="zh-CN" altLang="en-US" dirty="0"/>
              <a:t> 概率的向量。</a:t>
            </a:r>
            <a:r>
              <a:rPr lang="en-US" altLang="zh-CN" dirty="0"/>
              <a:t>Softmax</a:t>
            </a:r>
            <a:r>
              <a:rPr lang="zh-CN" altLang="en-US" dirty="0"/>
              <a:t> 层的输出数量等于词汇表大小，通常超过 </a:t>
            </a:r>
            <a:r>
              <a:rPr lang="en-US" altLang="zh-CN" dirty="0"/>
              <a:t>30000</a:t>
            </a:r>
            <a:r>
              <a:rPr lang="zh-CN" altLang="en-US" dirty="0"/>
              <a:t>。</a:t>
            </a:r>
          </a:p>
        </p:txBody>
      </p:sp>
      <p:pic>
        <p:nvPicPr>
          <p:cNvPr id="4" name="图片 3">
            <a:extLst>
              <a:ext uri="{FF2B5EF4-FFF2-40B4-BE49-F238E27FC236}">
                <a16:creationId xmlns:a16="http://schemas.microsoft.com/office/drawing/2014/main" id="{D7E56196-FC12-F449-8BC8-23DF93E9694D}"/>
              </a:ext>
            </a:extLst>
          </p:cNvPr>
          <p:cNvPicPr>
            <a:picLocks noChangeAspect="1"/>
          </p:cNvPicPr>
          <p:nvPr/>
        </p:nvPicPr>
        <p:blipFill>
          <a:blip r:embed="rId2"/>
          <a:stretch>
            <a:fillRect/>
          </a:stretch>
        </p:blipFill>
        <p:spPr>
          <a:xfrm>
            <a:off x="1244508" y="3284984"/>
            <a:ext cx="9707745" cy="2520280"/>
          </a:xfrm>
          <a:prstGeom prst="rect">
            <a:avLst/>
          </a:prstGeom>
        </p:spPr>
      </p:pic>
    </p:spTree>
    <p:extLst>
      <p:ext uri="{BB962C8B-B14F-4D97-AF65-F5344CB8AC3E}">
        <p14:creationId xmlns:p14="http://schemas.microsoft.com/office/powerpoint/2010/main" val="371280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1389F3-C3A3-6342-8A94-2B9B21AA0150}"/>
              </a:ext>
            </a:extLst>
          </p:cNvPr>
          <p:cNvSpPr>
            <a:spLocks noGrp="1"/>
          </p:cNvSpPr>
          <p:nvPr>
            <p:ph type="title"/>
          </p:nvPr>
        </p:nvSpPr>
        <p:spPr/>
        <p:txBody>
          <a:bodyPr/>
          <a:lstStyle/>
          <a:p>
            <a:r>
              <a:rPr lang="en-US" altLang="zh-CN" dirty="0"/>
              <a:t>Padding Vocabulary Size – Projection Layer Example</a:t>
            </a:r>
            <a:endParaRPr lang="zh-CN" altLang="en-US" dirty="0"/>
          </a:p>
        </p:txBody>
      </p:sp>
      <p:sp>
        <p:nvSpPr>
          <p:cNvPr id="2" name="内容占位符 1">
            <a:extLst>
              <a:ext uri="{FF2B5EF4-FFF2-40B4-BE49-F238E27FC236}">
                <a16:creationId xmlns:a16="http://schemas.microsoft.com/office/drawing/2014/main" id="{F8A37C36-D28F-A148-9A1F-33FEED6E9BA3}"/>
              </a:ext>
            </a:extLst>
          </p:cNvPr>
          <p:cNvSpPr>
            <a:spLocks noGrp="1"/>
          </p:cNvSpPr>
          <p:nvPr>
            <p:ph sz="half" idx="1"/>
          </p:nvPr>
        </p:nvSpPr>
        <p:spPr/>
        <p:txBody>
          <a:bodyPr/>
          <a:lstStyle/>
          <a:p>
            <a:r>
              <a:rPr lang="en-US" altLang="zh-CN" dirty="0"/>
              <a:t>Input</a:t>
            </a:r>
            <a:r>
              <a:rPr lang="zh-CN" altLang="en-US" dirty="0"/>
              <a:t> </a:t>
            </a:r>
            <a:r>
              <a:rPr lang="en-US" altLang="zh-CN" dirty="0"/>
              <a:t>Size</a:t>
            </a:r>
            <a:r>
              <a:rPr lang="zh-CN" altLang="en-US" dirty="0"/>
              <a:t> </a:t>
            </a:r>
            <a:r>
              <a:rPr lang="en-US" altLang="zh-CN" dirty="0"/>
              <a:t>=</a:t>
            </a:r>
            <a:r>
              <a:rPr lang="zh-CN" altLang="en-US" dirty="0"/>
              <a:t> </a:t>
            </a:r>
            <a:r>
              <a:rPr lang="en-US" altLang="zh-CN" dirty="0"/>
              <a:t>1024</a:t>
            </a:r>
            <a:r>
              <a:rPr lang="zh-CN" altLang="en-US" dirty="0"/>
              <a:t>， </a:t>
            </a:r>
            <a:r>
              <a:rPr lang="en-US" altLang="zh-CN" dirty="0"/>
              <a:t>Batch</a:t>
            </a:r>
            <a:r>
              <a:rPr lang="zh-CN" altLang="en-US" dirty="0"/>
              <a:t> </a:t>
            </a:r>
            <a:r>
              <a:rPr lang="en-US" altLang="zh-CN" dirty="0"/>
              <a:t>Size</a:t>
            </a:r>
            <a:r>
              <a:rPr lang="zh-CN" altLang="en-US" dirty="0"/>
              <a:t> </a:t>
            </a:r>
            <a:r>
              <a:rPr lang="en-US" altLang="zh-CN" dirty="0"/>
              <a:t>=</a:t>
            </a:r>
            <a:r>
              <a:rPr lang="zh-CN" altLang="en-US" dirty="0"/>
              <a:t> </a:t>
            </a:r>
            <a:r>
              <a:rPr lang="en-US" altLang="zh-CN" dirty="0"/>
              <a:t>5120</a:t>
            </a:r>
            <a:r>
              <a:rPr lang="zh-CN" altLang="en-US" dirty="0"/>
              <a:t>，在</a:t>
            </a:r>
            <a:r>
              <a:rPr lang="en-US" altLang="zh-CN" dirty="0"/>
              <a:t>Volta Tesla V100</a:t>
            </a:r>
            <a:r>
              <a:rPr lang="zh-CN" altLang="en-US" dirty="0"/>
              <a:t> 使用 </a:t>
            </a:r>
            <a:r>
              <a:rPr lang="en-US" altLang="zh-CN" dirty="0"/>
              <a:t>FP16</a:t>
            </a:r>
            <a:r>
              <a:rPr lang="zh-CN" altLang="en-US" dirty="0"/>
              <a:t> 数据进行训练。假设使用英语</a:t>
            </a:r>
            <a:r>
              <a:rPr lang="en-US" altLang="zh-CN" dirty="0"/>
              <a:t>-</a:t>
            </a:r>
            <a:r>
              <a:rPr lang="zh-CN" altLang="en-US" dirty="0"/>
              <a:t>德语训练数据集进行 </a:t>
            </a:r>
            <a:r>
              <a:rPr lang="en-US" altLang="zh-CN" dirty="0"/>
              <a:t>WMT14</a:t>
            </a:r>
            <a:r>
              <a:rPr lang="zh-CN" altLang="en-US" dirty="0"/>
              <a:t> 任务，词汇大小为 </a:t>
            </a:r>
            <a:r>
              <a:rPr lang="en-US" altLang="zh-CN" dirty="0"/>
              <a:t>33708</a:t>
            </a:r>
            <a:r>
              <a:rPr lang="zh-CN" altLang="en-US" dirty="0"/>
              <a:t>，将词汇表大小填充到下一个 </a:t>
            </a:r>
            <a:r>
              <a:rPr lang="en-US" altLang="zh-CN" dirty="0"/>
              <a:t>8</a:t>
            </a:r>
            <a:r>
              <a:rPr lang="zh-CN" altLang="en-US" dirty="0"/>
              <a:t> 的倍数，即可激活张量核心并显著提高吞吐量。</a:t>
            </a:r>
          </a:p>
          <a:p>
            <a:endParaRPr lang="zh-CN" altLang="en-US" dirty="0"/>
          </a:p>
        </p:txBody>
      </p:sp>
      <p:pic>
        <p:nvPicPr>
          <p:cNvPr id="7" name="图片 6">
            <a:extLst>
              <a:ext uri="{FF2B5EF4-FFF2-40B4-BE49-F238E27FC236}">
                <a16:creationId xmlns:a16="http://schemas.microsoft.com/office/drawing/2014/main" id="{F3C063DD-D486-8148-91A0-A9A810A909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5509" y="2916158"/>
            <a:ext cx="5237008" cy="3615225"/>
          </a:xfrm>
          <a:prstGeom prst="rect">
            <a:avLst/>
          </a:prstGeom>
        </p:spPr>
      </p:pic>
      <p:sp>
        <p:nvSpPr>
          <p:cNvPr id="6" name="矩形 5">
            <a:extLst>
              <a:ext uri="{FF2B5EF4-FFF2-40B4-BE49-F238E27FC236}">
                <a16:creationId xmlns:a16="http://schemas.microsoft.com/office/drawing/2014/main" id="{C33AA92A-AAB5-EF45-86B8-1B57E0F1560E}"/>
              </a:ext>
            </a:extLst>
          </p:cNvPr>
          <p:cNvSpPr/>
          <p:nvPr/>
        </p:nvSpPr>
        <p:spPr>
          <a:xfrm>
            <a:off x="7678960" y="4077072"/>
            <a:ext cx="2210862" cy="1135247"/>
          </a:xfrm>
          <a:prstGeom prst="rect">
            <a:avLst/>
          </a:prstGeom>
        </p:spPr>
        <p:txBody>
          <a:bodyPr wrap="none">
            <a:spAutoFit/>
          </a:bodyPr>
          <a:lstStyle/>
          <a:p>
            <a:pPr>
              <a:lnSpc>
                <a:spcPct val="150000"/>
              </a:lnSpc>
            </a:pPr>
            <a:r>
              <a:rPr lang="en-US" altLang="zh-CN" sz="2400" dirty="0">
                <a:solidFill>
                  <a:srgbClr val="91D150"/>
                </a:solidFill>
                <a:latin typeface="Gill Sans MT" panose="020B0502020104020203" pitchFamily="34" charset="0"/>
              </a:rPr>
              <a:t>33708/8=4213.5</a:t>
            </a:r>
          </a:p>
          <a:p>
            <a:pPr>
              <a:lnSpc>
                <a:spcPct val="150000"/>
              </a:lnSpc>
            </a:pPr>
            <a:r>
              <a:rPr lang="en-US" altLang="zh-CN" sz="2400" dirty="0">
                <a:solidFill>
                  <a:srgbClr val="91D150"/>
                </a:solidFill>
                <a:latin typeface="Gill Sans MT" panose="020B0502020104020203" pitchFamily="34" charset="0"/>
              </a:rPr>
              <a:t>33712/8=4214</a:t>
            </a:r>
            <a:endParaRPr lang="zh-CN" altLang="en-US" sz="2400" dirty="0">
              <a:solidFill>
                <a:srgbClr val="91D150"/>
              </a:solidFill>
              <a:latin typeface="Gill Sans MT" panose="020B0502020104020203" pitchFamily="34" charset="0"/>
            </a:endParaRPr>
          </a:p>
        </p:txBody>
      </p:sp>
    </p:spTree>
    <p:extLst>
      <p:ext uri="{BB962C8B-B14F-4D97-AF65-F5344CB8AC3E}">
        <p14:creationId xmlns:p14="http://schemas.microsoft.com/office/powerpoint/2010/main" val="421681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57C2C-FE45-6D45-A281-EBD535113528}"/>
              </a:ext>
            </a:extLst>
          </p:cNvPr>
          <p:cNvSpPr>
            <a:spLocks noGrp="1"/>
          </p:cNvSpPr>
          <p:nvPr>
            <p:ph type="title"/>
          </p:nvPr>
        </p:nvSpPr>
        <p:spPr/>
        <p:txBody>
          <a:bodyPr/>
          <a:lstStyle/>
          <a:p>
            <a:r>
              <a:rPr kumimoji="1" lang="en-US" altLang="zh-CN" dirty="0"/>
              <a:t>Summary</a:t>
            </a:r>
            <a:r>
              <a:rPr kumimoji="1" lang="zh-CN" altLang="en-US" dirty="0"/>
              <a:t> 总结</a:t>
            </a:r>
          </a:p>
        </p:txBody>
      </p:sp>
      <p:pic>
        <p:nvPicPr>
          <p:cNvPr id="5" name="图片 4">
            <a:extLst>
              <a:ext uri="{FF2B5EF4-FFF2-40B4-BE49-F238E27FC236}">
                <a16:creationId xmlns:a16="http://schemas.microsoft.com/office/drawing/2014/main" id="{82DB9842-79A3-4B4F-8F2D-AB1FDD0BD539}"/>
              </a:ext>
            </a:extLst>
          </p:cNvPr>
          <p:cNvPicPr>
            <a:picLocks noChangeAspect="1"/>
          </p:cNvPicPr>
          <p:nvPr/>
        </p:nvPicPr>
        <p:blipFill>
          <a:blip r:embed="rId2"/>
          <a:stretch>
            <a:fillRect/>
          </a:stretch>
        </p:blipFill>
        <p:spPr>
          <a:xfrm>
            <a:off x="3682824" y="1319808"/>
            <a:ext cx="7920880" cy="4749275"/>
          </a:xfrm>
          <a:prstGeom prst="rect">
            <a:avLst/>
          </a:prstGeom>
        </p:spPr>
      </p:pic>
      <p:sp>
        <p:nvSpPr>
          <p:cNvPr id="3" name="内容占位符 2">
            <a:extLst>
              <a:ext uri="{FF2B5EF4-FFF2-40B4-BE49-F238E27FC236}">
                <a16:creationId xmlns:a16="http://schemas.microsoft.com/office/drawing/2014/main" id="{5C1BB7C5-AC8A-F746-A7F6-91FE6A20828D}"/>
              </a:ext>
            </a:extLst>
          </p:cNvPr>
          <p:cNvSpPr>
            <a:spLocks noGrp="1"/>
          </p:cNvSpPr>
          <p:nvPr>
            <p:ph sz="half" idx="1"/>
          </p:nvPr>
        </p:nvSpPr>
        <p:spPr>
          <a:xfrm>
            <a:off x="623635" y="4149080"/>
            <a:ext cx="10731328" cy="1861440"/>
          </a:xfrm>
        </p:spPr>
        <p:txBody>
          <a:bodyPr/>
          <a:lstStyle/>
          <a:p>
            <a:r>
              <a:rPr lang="zh-CN" altLang="en-US" dirty="0">
                <a:latin typeface="Gill Sans MT" panose="020B0502020104020203" pitchFamily="34" charset="0"/>
              </a:rPr>
              <a:t>历代 </a:t>
            </a:r>
            <a:r>
              <a:rPr lang="en-US" altLang="zh-CN" dirty="0">
                <a:latin typeface="Gill Sans MT" panose="020B0502020104020203" pitchFamily="34" charset="0"/>
              </a:rPr>
              <a:t>Tensor</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主要提升点：</a:t>
            </a:r>
            <a:endParaRPr lang="en-US" altLang="zh-CN" dirty="0">
              <a:latin typeface="Gill Sans MT" panose="020B0502020104020203" pitchFamily="34" charset="0"/>
            </a:endParaRPr>
          </a:p>
          <a:p>
            <a:pPr marL="582006" lvl="1" indent="-342900">
              <a:buFont typeface="+mj-lt"/>
              <a:buAutoNum type="arabicPeriod"/>
            </a:pPr>
            <a:r>
              <a:rPr lang="en-US" altLang="zh-CN" b="1" dirty="0">
                <a:latin typeface="Gill Sans MT" panose="020B0502020104020203" pitchFamily="34" charset="0"/>
              </a:rPr>
              <a:t>Memory Improvements</a:t>
            </a:r>
            <a:r>
              <a:rPr lang="zh-CN" altLang="en-US" b="1" dirty="0">
                <a:latin typeface="Gill Sans MT" panose="020B0502020104020203" pitchFamily="34" charset="0"/>
              </a:rPr>
              <a:t> </a:t>
            </a:r>
            <a:r>
              <a:rPr lang="zh-CN" altLang="en-US" dirty="0">
                <a:latin typeface="Gill Sans MT" panose="020B0502020104020203" pitchFamily="34" charset="0"/>
              </a:rPr>
              <a:t>打破内存墙</a:t>
            </a:r>
            <a:endParaRPr lang="en-US" altLang="zh-CN" dirty="0">
              <a:latin typeface="Gill Sans MT" panose="020B0502020104020203" pitchFamily="34" charset="0"/>
            </a:endParaRPr>
          </a:p>
          <a:p>
            <a:pPr marL="582006" lvl="1" indent="-342900">
              <a:buFont typeface="+mj-lt"/>
              <a:buAutoNum type="arabicPeriod"/>
            </a:pPr>
            <a:r>
              <a:rPr lang="en-US" altLang="zh-CN" b="1" dirty="0">
                <a:latin typeface="Gill Sans MT" panose="020B0502020104020203" pitchFamily="34" charset="0"/>
              </a:rPr>
              <a:t>SM Changes</a:t>
            </a:r>
            <a:r>
              <a:rPr lang="zh-CN" altLang="en-US" b="1" dirty="0">
                <a:latin typeface="Gill Sans MT" panose="020B0502020104020203" pitchFamily="34" charset="0"/>
              </a:rPr>
              <a:t> </a:t>
            </a:r>
            <a:r>
              <a:rPr lang="zh-CN" altLang="en-US" dirty="0">
                <a:latin typeface="Gill Sans MT" panose="020B0502020104020203" pitchFamily="34" charset="0"/>
              </a:rPr>
              <a:t>提供更多执行格式</a:t>
            </a:r>
            <a:endParaRPr lang="en-US" altLang="zh-CN" dirty="0">
              <a:latin typeface="Gill Sans MT" panose="020B0502020104020203" pitchFamily="34" charset="0"/>
            </a:endParaRPr>
          </a:p>
          <a:p>
            <a:pPr marL="582006" lvl="1" indent="-342900">
              <a:buFont typeface="+mj-lt"/>
              <a:buAutoNum type="arabicPeriod"/>
            </a:pPr>
            <a:r>
              <a:rPr lang="en-US" altLang="zh-CN" b="1" dirty="0">
                <a:latin typeface="Gill Sans MT" panose="020B0502020104020203" pitchFamily="34" charset="0"/>
              </a:rPr>
              <a:t>Program</a:t>
            </a:r>
            <a:r>
              <a:rPr lang="zh-CN" altLang="en-US" b="1" dirty="0">
                <a:latin typeface="Gill Sans MT" panose="020B0502020104020203" pitchFamily="34" charset="0"/>
              </a:rPr>
              <a:t> </a:t>
            </a:r>
            <a:r>
              <a:rPr lang="en-US" altLang="zh-CN" b="1" dirty="0">
                <a:latin typeface="Gill Sans MT" panose="020B0502020104020203" pitchFamily="34" charset="0"/>
              </a:rPr>
              <a:t>Model</a:t>
            </a:r>
            <a:r>
              <a:rPr lang="zh-CN" altLang="en-US" b="1" dirty="0">
                <a:latin typeface="Gill Sans MT" panose="020B0502020104020203" pitchFamily="34" charset="0"/>
              </a:rPr>
              <a:t> </a:t>
            </a:r>
            <a:r>
              <a:rPr lang="en-US" altLang="zh-CN" dirty="0">
                <a:latin typeface="Gill Sans MT" panose="020B0502020104020203" pitchFamily="34" charset="0"/>
              </a:rPr>
              <a:t>CUDA</a:t>
            </a:r>
            <a:r>
              <a:rPr lang="zh-CN" altLang="en-US" dirty="0">
                <a:latin typeface="Gill Sans MT" panose="020B0502020104020203" pitchFamily="34" charset="0"/>
              </a:rPr>
              <a:t>编程模式</a:t>
            </a:r>
            <a:endParaRPr lang="en-US" altLang="zh-CN" dirty="0">
              <a:latin typeface="Gill Sans MT" panose="020B0502020104020203" pitchFamily="34" charset="0"/>
            </a:endParaRPr>
          </a:p>
          <a:p>
            <a:endParaRPr lang="en-US" altLang="zh-CN" dirty="0">
              <a:latin typeface="Gill Sans MT" panose="020B0502020104020203" pitchFamily="34" charset="0"/>
            </a:endParaRPr>
          </a:p>
        </p:txBody>
      </p:sp>
    </p:spTree>
    <p:extLst>
      <p:ext uri="{BB962C8B-B14F-4D97-AF65-F5344CB8AC3E}">
        <p14:creationId xmlns:p14="http://schemas.microsoft.com/office/powerpoint/2010/main" val="62343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a:t>
            </a:r>
            <a:endParaRPr lang="en-US" altLang="zh-CN" dirty="0"/>
          </a:p>
          <a:p>
            <a:r>
              <a:rPr lang="en-US" altLang="zh-CN" dirty="0">
                <a:hlinkClick r:id="rId3"/>
              </a:rPr>
              <a:t>https://developer.nvidia.com/blog/programming-tensor-cores-cuda-9/</a:t>
            </a:r>
            <a:endParaRPr lang="en-US" altLang="zh-CN" dirty="0"/>
          </a:p>
          <a:p>
            <a:r>
              <a:rPr lang="en-US" altLang="zh-CN" dirty="0">
                <a:hlinkClick r:id="rId4"/>
              </a:rPr>
              <a:t>https://developer.nvidia.com/blog/accelerating-winml-and-nvidia-tensor-cores/</a:t>
            </a:r>
            <a:endParaRPr lang="en-US" altLang="zh-CN" dirty="0"/>
          </a:p>
          <a:p>
            <a:r>
              <a:rPr lang="en-US" altLang="zh-CN" dirty="0">
                <a:hlinkClick r:id="rId5"/>
              </a:rPr>
              <a:t>https://developer.nvidia.com/blog/optimizing-gpu-performance-tensor-cores/</a:t>
            </a:r>
            <a:endParaRPr lang="en-US" altLang="zh-CN" dirty="0"/>
          </a:p>
          <a:p>
            <a:r>
              <a:rPr lang="en-US" altLang="zh-CN" dirty="0">
                <a:hlinkClick r:id="rId6"/>
              </a:rPr>
              <a:t>https://www.anandtech.com/Gallery/Album/6494#15</a:t>
            </a:r>
            <a:endParaRPr lang="en-US" altLang="zh-CN" dirty="0"/>
          </a:p>
          <a:p>
            <a:r>
              <a:rPr lang="en-US" altLang="zh-CN" dirty="0">
                <a:hlinkClick r:id="rId7"/>
              </a:rPr>
              <a:t>https://www.anandtech.com/Gallery/Album/6493#33</a:t>
            </a:r>
            <a:endParaRPr lang="en-US" altLang="zh-CN" dirty="0"/>
          </a:p>
          <a:p>
            <a:r>
              <a:rPr lang="en-US" altLang="zh-CN" dirty="0">
                <a:hlinkClick r:id="rId8"/>
              </a:rPr>
              <a:t>https://www.anandtech.com/show/12673/titan-v-deep-learning-deep-dive/3</a:t>
            </a:r>
            <a:endParaRPr lang="en-US" altLang="zh-CN" dirty="0"/>
          </a:p>
          <a:p>
            <a:r>
              <a:rPr lang="en-US" altLang="zh-CN" dirty="0">
                <a:hlinkClick r:id="rId9"/>
              </a:rPr>
              <a:t>https://www.anandtech.com/show/12673/titan-v-deep-learning-deep-dive/4</a:t>
            </a:r>
            <a:endParaRPr lang="en-US" altLang="zh-CN" dirty="0"/>
          </a:p>
          <a:p>
            <a:r>
              <a:rPr lang="en-US" altLang="zh-CN" dirty="0">
                <a:hlinkClick r:id="rId10"/>
              </a:rPr>
              <a:t>https://www.cnblogs.com/wujianming-110117/p/12993096.html</a:t>
            </a:r>
            <a:endParaRPr lang="en-US" altLang="zh-CN" dirty="0"/>
          </a:p>
          <a:p>
            <a:r>
              <a:rPr lang="en-US" altLang="zh-CN" dirty="0">
                <a:hlinkClick r:id="rId10"/>
              </a:rPr>
              <a:t>https://www.cnblogs.com/wujianming-110117/p/12993096.html</a:t>
            </a:r>
            <a:endParaRPr lang="en-US" altLang="zh-CN" dirty="0"/>
          </a:p>
          <a:p>
            <a:r>
              <a:rPr lang="en-US" altLang="zh-CN" dirty="0">
                <a:hlinkClick r:id="rId11"/>
              </a:rPr>
              <a:t>https://aijishu.com/a/1060000000286803#item-2</a:t>
            </a:r>
            <a:endParaRPr lang="en-US" altLang="zh-CN" dirty="0"/>
          </a:p>
          <a:p>
            <a:r>
              <a:rPr lang="en-US" altLang="zh-CN" dirty="0">
                <a:hlinkClick r:id="rId12"/>
              </a:rPr>
              <a:t>https://learnopencv.com/demystifying-gpu-architectures-for-deep-learning-part-2/</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783991156"/>
              </p:ext>
            </p:extLst>
          </p:nvPr>
        </p:nvGraphicFramePr>
        <p:xfrm>
          <a:off x="606085" y="1436041"/>
          <a:ext cx="10892896" cy="4759698"/>
        </p:xfrm>
        <a:graphic>
          <a:graphicData uri="http://schemas.openxmlformats.org/drawingml/2006/table">
            <a:tbl>
              <a:tblPr firstRow="1" bandRow="1">
                <a:tableStyleId>{72833802-FEF1-4C79-8D5D-14CF1EAF98D9}</a:tableStyleId>
              </a:tblPr>
              <a:tblGrid>
                <a:gridCol w="1459848">
                  <a:extLst>
                    <a:ext uri="{9D8B030D-6E8A-4147-A177-3AD203B41FA5}">
                      <a16:colId xmlns:a16="http://schemas.microsoft.com/office/drawing/2014/main" val="3217182464"/>
                    </a:ext>
                  </a:extLst>
                </a:gridCol>
                <a:gridCol w="2358262">
                  <a:extLst>
                    <a:ext uri="{9D8B030D-6E8A-4147-A177-3AD203B41FA5}">
                      <a16:colId xmlns:a16="http://schemas.microsoft.com/office/drawing/2014/main" val="2096408800"/>
                    </a:ext>
                  </a:extLst>
                </a:gridCol>
                <a:gridCol w="2358262">
                  <a:extLst>
                    <a:ext uri="{9D8B030D-6E8A-4147-A177-3AD203B41FA5}">
                      <a16:colId xmlns:a16="http://schemas.microsoft.com/office/drawing/2014/main" val="3546679735"/>
                    </a:ext>
                  </a:extLst>
                </a:gridCol>
                <a:gridCol w="2358262">
                  <a:extLst>
                    <a:ext uri="{9D8B030D-6E8A-4147-A177-3AD203B41FA5}">
                      <a16:colId xmlns:a16="http://schemas.microsoft.com/office/drawing/2014/main" val="2877730472"/>
                    </a:ext>
                  </a:extLst>
                </a:gridCol>
                <a:gridCol w="2358262">
                  <a:extLst>
                    <a:ext uri="{9D8B030D-6E8A-4147-A177-3AD203B41FA5}">
                      <a16:colId xmlns:a16="http://schemas.microsoft.com/office/drawing/2014/main" val="303184290"/>
                    </a:ext>
                  </a:extLst>
                </a:gridCol>
              </a:tblGrid>
              <a:tr h="439891">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Volta</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Turing</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Ampere</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600" dirty="0">
                          <a:latin typeface="Futura Medium" panose="020B0602020204020303" pitchFamily="34" charset="-79"/>
                          <a:cs typeface="Futura Medium" panose="020B0602020204020303" pitchFamily="34" charset="-79"/>
                        </a:rPr>
                        <a:t>Hopper</a:t>
                      </a:r>
                      <a:endParaRPr lang="zh-CN" altLang="en-US" sz="16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39891">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zh-CN" altLang="en-US" sz="12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56946874"/>
                  </a:ext>
                </a:extLst>
              </a:tr>
              <a:tr h="439891">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2017</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2018</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a:r>
                        <a:rPr lang="en-US" altLang="zh-CN" sz="1200" dirty="0">
                          <a:solidFill>
                            <a:srgbClr val="374154"/>
                          </a:solidFill>
                          <a:latin typeface="Microsoft YaHei" panose="020B0503020204020204" pitchFamily="34" charset="-122"/>
                          <a:ea typeface="Microsoft YaHei" panose="020B0503020204020204" pitchFamily="34" charset="-122"/>
                        </a:rPr>
                        <a:t>2022</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3965975679"/>
                  </a:ext>
                </a:extLst>
              </a:tr>
              <a:tr h="1247363">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80</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包括</a:t>
                      </a:r>
                      <a:r>
                        <a:rPr lang="en-US" altLang="zh-CN" sz="1200" dirty="0">
                          <a:solidFill>
                            <a:srgbClr val="374154"/>
                          </a:solidFill>
                          <a:latin typeface="Microsoft YaHei" panose="020B0503020204020204" pitchFamily="34" charset="-122"/>
                          <a:ea typeface="Microsoft YaHei" panose="020B0503020204020204" pitchFamily="34" charset="-122"/>
                        </a:rPr>
                        <a:t>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102</a:t>
                      </a:r>
                      <a:r>
                        <a:rPr lang="zh-CN" altLang="en-US" sz="1200" dirty="0">
                          <a:solidFill>
                            <a:srgbClr val="374154"/>
                          </a:solidFill>
                          <a:latin typeface="Microsoft YaHei" panose="020B0503020204020204" pitchFamily="34" charset="-122"/>
                          <a:ea typeface="Microsoft YaHei" panose="020B0503020204020204" pitchFamily="34" charset="-122"/>
                        </a:rPr>
                        <a:t>核心</a:t>
                      </a:r>
                      <a:r>
                        <a:rPr lang="en-US" altLang="zh-CN" sz="1200" dirty="0">
                          <a:solidFill>
                            <a:srgbClr val="374154"/>
                          </a:solidFill>
                          <a:latin typeface="Microsoft YaHei" panose="020B0503020204020204" pitchFamily="34" charset="-122"/>
                          <a:ea typeface="Microsoft YaHei" panose="020B0503020204020204" pitchFamily="34" charset="-122"/>
                        </a:rPr>
                        <a:t>92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重新设计，每个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108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132</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，每个</a:t>
                      </a:r>
                      <a:r>
                        <a:rPr lang="en-US" altLang="zh-CN" sz="1200" dirty="0">
                          <a:solidFill>
                            <a:srgbClr val="374154"/>
                          </a:solidFill>
                          <a:latin typeface="Microsoft YaHei" panose="020B0503020204020204" pitchFamily="34" charset="-122"/>
                          <a:ea typeface="Microsoft YaHei" panose="020B0503020204020204" pitchFamily="34" charset="-122"/>
                        </a:rPr>
                        <a:t>SM</a:t>
                      </a:r>
                      <a:r>
                        <a:rPr lang="zh-CN" altLang="en-US" sz="1200" dirty="0">
                          <a:solidFill>
                            <a:srgbClr val="374154"/>
                          </a:solidFill>
                          <a:latin typeface="Microsoft YaHei" panose="020B0503020204020204" pitchFamily="34" charset="-122"/>
                          <a:ea typeface="Microsoft YaHei" panose="020B0503020204020204" pitchFamily="34" charset="-122"/>
                        </a:rPr>
                        <a:t>包含</a:t>
                      </a:r>
                      <a:r>
                        <a:rPr lang="en-US" altLang="zh-CN" sz="1200" dirty="0">
                          <a:solidFill>
                            <a:srgbClr val="374154"/>
                          </a:solidFill>
                          <a:latin typeface="Microsoft YaHei" panose="020B0503020204020204" pitchFamily="34" charset="-122"/>
                          <a:ea typeface="Microsoft YaHei" panose="020B0503020204020204" pitchFamily="34" charset="-122"/>
                        </a:rPr>
                        <a:t>128</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INT32+64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FP64+4</a:t>
                      </a:r>
                      <a:r>
                        <a:rPr lang="zh-CN" altLang="en-US" sz="1200" dirty="0">
                          <a:solidFill>
                            <a:srgbClr val="374154"/>
                          </a:solidFill>
                          <a:latin typeface="Microsoft YaHei" panose="020B0503020204020204" pitchFamily="34" charset="-122"/>
                          <a:ea typeface="Microsoft YaHei" panose="020B0503020204020204" pitchFamily="34" charset="-122"/>
                        </a:rPr>
                        <a:t>个</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2700429239"/>
                  </a:ext>
                </a:extLst>
              </a:tr>
              <a:tr h="1247363">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NVLink2.0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Cores</a:t>
                      </a:r>
                      <a:r>
                        <a:rPr lang="zh-CN" altLang="en-US" sz="1200" dirty="0">
                          <a:solidFill>
                            <a:srgbClr val="374154"/>
                          </a:solidFill>
                          <a:latin typeface="Microsoft YaHei" panose="020B0503020204020204" pitchFamily="34" charset="-122"/>
                          <a:ea typeface="Microsoft YaHei" panose="020B0503020204020204" pitchFamily="34" charset="-122"/>
                        </a:rPr>
                        <a:t>第一代，支持</a:t>
                      </a:r>
                      <a:r>
                        <a:rPr lang="en-US" altLang="zh-CN" sz="1200" dirty="0">
                          <a:solidFill>
                            <a:srgbClr val="374154"/>
                          </a:solidFill>
                          <a:latin typeface="Microsoft YaHei" panose="020B0503020204020204" pitchFamily="34" charset="-122"/>
                          <a:ea typeface="Microsoft YaHei" panose="020B0503020204020204" pitchFamily="34" charset="-122"/>
                        </a:rPr>
                        <a:t>AI</a:t>
                      </a:r>
                      <a:r>
                        <a:rPr lang="zh-CN" altLang="en-US" sz="12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a:t>
                      </a:r>
                      <a:r>
                        <a:rPr lang="zh-CN" altLang="en-US" sz="12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Core3.0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RT</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Core2.0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NVLink3.0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MIG1.0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latinLnBrk="1"/>
                      <a:r>
                        <a:rPr lang="en-US" altLang="zh-CN" sz="1200" dirty="0">
                          <a:solidFill>
                            <a:srgbClr val="374154"/>
                          </a:solidFill>
                          <a:latin typeface="Microsoft YaHei" panose="020B0503020204020204" pitchFamily="34" charset="-122"/>
                          <a:ea typeface="Microsoft YaHei" panose="020B0503020204020204" pitchFamily="34" charset="-122"/>
                        </a:rPr>
                        <a:t>Tensor</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Core4.0</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NVlink4.0</a:t>
                      </a:r>
                      <a:r>
                        <a:rPr lang="zh-CN" altLang="en-US" sz="12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200" dirty="0">
                          <a:solidFill>
                            <a:srgbClr val="374154"/>
                          </a:solidFill>
                          <a:latin typeface="Microsoft YaHei" panose="020B0503020204020204" pitchFamily="34" charset="-122"/>
                          <a:ea typeface="Microsoft YaHei" panose="020B0503020204020204" pitchFamily="34" charset="-122"/>
                        </a:rPr>
                        <a:t>MIG2.0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1813788961"/>
                  </a:ext>
                </a:extLst>
              </a:tr>
              <a:tr h="488099">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211</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186</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283</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800</a:t>
                      </a:r>
                      <a:r>
                        <a:rPr lang="zh-CN" altLang="en-US" sz="12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909445051"/>
                  </a:ext>
                </a:extLst>
              </a:tr>
              <a:tr h="439891">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200" dirty="0" err="1">
                          <a:solidFill>
                            <a:srgbClr val="374154"/>
                          </a:solidFill>
                          <a:latin typeface="Microsoft YaHei" panose="020B0503020204020204" pitchFamily="34" charset="-122"/>
                          <a:ea typeface="Microsoft YaHei" panose="020B0503020204020204" pitchFamily="34" charset="-122"/>
                        </a:rPr>
                        <a:t>TiTan</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V</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T4</a:t>
                      </a:r>
                      <a:r>
                        <a:rPr lang="zh-CN" altLang="en-US" sz="1200" dirty="0">
                          <a:solidFill>
                            <a:srgbClr val="374154"/>
                          </a:solidFill>
                          <a:latin typeface="Microsoft YaHei" panose="020B0503020204020204" pitchFamily="34" charset="-122"/>
                          <a:ea typeface="Microsoft YaHei" panose="020B0503020204020204" pitchFamily="34" charset="-122"/>
                        </a:rPr>
                        <a:t>，</a:t>
                      </a:r>
                      <a:r>
                        <a:rPr lang="en-US" altLang="zh-CN" sz="12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RTX</a:t>
                      </a:r>
                      <a:r>
                        <a:rPr lang="zh-CN" altLang="en-US" sz="1200" dirty="0">
                          <a:solidFill>
                            <a:srgbClr val="374154"/>
                          </a:solidFill>
                          <a:latin typeface="Microsoft YaHei" panose="020B0503020204020204" pitchFamily="34" charset="-122"/>
                          <a:ea typeface="Microsoft YaHei" panose="020B0503020204020204" pitchFamily="34" charset="-122"/>
                        </a:rPr>
                        <a:t> </a:t>
                      </a:r>
                      <a:r>
                        <a:rPr lang="en-US" altLang="zh-CN" sz="12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A30</a:t>
                      </a:r>
                      <a:r>
                        <a:rPr lang="zh-CN" altLang="en-US" sz="12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tc>
                  <a:txBody>
                    <a:bodyPr/>
                    <a:lstStyle/>
                    <a:p>
                      <a:pPr algn="ctr" latinLnBrk="1"/>
                      <a:r>
                        <a:rPr lang="en-US" altLang="zh-CN" sz="1200" dirty="0">
                          <a:solidFill>
                            <a:srgbClr val="374154"/>
                          </a:solidFill>
                          <a:latin typeface="Microsoft YaHei" panose="020B0503020204020204" pitchFamily="34" charset="-122"/>
                          <a:ea typeface="Microsoft YaHei" panose="020B0503020204020204" pitchFamily="34" charset="-122"/>
                        </a:rPr>
                        <a:t>H100</a:t>
                      </a:r>
                      <a:endParaRPr lang="zh-CN" altLang="en-US" sz="12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77DD76">
                        <a:alpha val="20000"/>
                      </a:srgbClr>
                    </a:solidFill>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806499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6863C1-5AD9-194D-9858-99FCF96C8A12}"/>
              </a:ext>
            </a:extLst>
          </p:cNvPr>
          <p:cNvSpPr>
            <a:spLocks noGrp="1"/>
          </p:cNvSpPr>
          <p:nvPr>
            <p:ph type="title"/>
          </p:nvPr>
        </p:nvSpPr>
        <p:spPr/>
        <p:txBody>
          <a:bodyPr/>
          <a:lstStyle/>
          <a:p>
            <a:r>
              <a:rPr lang="en-US" altLang="zh-CN" dirty="0"/>
              <a:t>Tensor Core</a:t>
            </a:r>
            <a:endParaRPr lang="zh-CN" altLang="en-US" dirty="0"/>
          </a:p>
        </p:txBody>
      </p:sp>
      <p:sp>
        <p:nvSpPr>
          <p:cNvPr id="4" name="内容占位符 3">
            <a:extLst>
              <a:ext uri="{FF2B5EF4-FFF2-40B4-BE49-F238E27FC236}">
                <a16:creationId xmlns:a16="http://schemas.microsoft.com/office/drawing/2014/main" id="{0F057009-CAE9-5346-8286-45D7041D2070}"/>
              </a:ext>
            </a:extLst>
          </p:cNvPr>
          <p:cNvSpPr>
            <a:spLocks noGrp="1"/>
          </p:cNvSpPr>
          <p:nvPr>
            <p:ph sz="half" idx="1"/>
          </p:nvPr>
        </p:nvSpPr>
        <p:spPr>
          <a:xfrm>
            <a:off x="841797" y="4976711"/>
            <a:ext cx="2808312" cy="666272"/>
          </a:xfrm>
        </p:spPr>
        <p:txBody>
          <a:bodyPr/>
          <a:lstStyle/>
          <a:p>
            <a:r>
              <a:rPr lang="en-US" altLang="zh-CN" sz="2400" dirty="0"/>
              <a:t>FMA: </a:t>
            </a:r>
            <a:r>
              <a:rPr lang="en-US" altLang="zh-CN" sz="2400" i="1" dirty="0"/>
              <a:t>D=A*B+C</a:t>
            </a:r>
            <a:endParaRPr lang="zh-CN" altLang="en-US" sz="2400" i="1" dirty="0"/>
          </a:p>
        </p:txBody>
      </p:sp>
      <p:pic>
        <p:nvPicPr>
          <p:cNvPr id="7" name="图片 6">
            <a:extLst>
              <a:ext uri="{FF2B5EF4-FFF2-40B4-BE49-F238E27FC236}">
                <a16:creationId xmlns:a16="http://schemas.microsoft.com/office/drawing/2014/main" id="{2947E1A7-4B7A-DD45-842C-CBB1B866A694}"/>
              </a:ext>
            </a:extLst>
          </p:cNvPr>
          <p:cNvPicPr>
            <a:picLocks noChangeAspect="1"/>
          </p:cNvPicPr>
          <p:nvPr/>
        </p:nvPicPr>
        <p:blipFill>
          <a:blip r:embed="rId2"/>
          <a:stretch>
            <a:fillRect/>
          </a:stretch>
        </p:blipFill>
        <p:spPr>
          <a:xfrm>
            <a:off x="670250" y="1964849"/>
            <a:ext cx="10518400" cy="2668589"/>
          </a:xfrm>
          <a:prstGeom prst="rect">
            <a:avLst/>
          </a:prstGeom>
        </p:spPr>
      </p:pic>
      <mc:AlternateContent xmlns:mc="http://schemas.openxmlformats.org/markup-compatibility/2006" xmlns:a14="http://schemas.microsoft.com/office/drawing/2010/main">
        <mc:Choice Requires="a14">
          <p:sp>
            <p:nvSpPr>
              <p:cNvPr id="10" name="内容占位符 3">
                <a:extLst>
                  <a:ext uri="{FF2B5EF4-FFF2-40B4-BE49-F238E27FC236}">
                    <a16:creationId xmlns:a16="http://schemas.microsoft.com/office/drawing/2014/main" id="{0D26E8AE-0F41-F243-94B1-4809DA373BB7}"/>
                  </a:ext>
                </a:extLst>
              </p:cNvPr>
              <p:cNvSpPr txBox="1">
                <a:spLocks/>
              </p:cNvSpPr>
              <p:nvPr/>
            </p:nvSpPr>
            <p:spPr>
              <a:xfrm>
                <a:off x="4052128" y="4976711"/>
                <a:ext cx="7143028" cy="66627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i="1">
                              <a:latin typeface="Cambria Math" panose="02040503050406030204" pitchFamily="18" charset="0"/>
                            </a:rPr>
                            <m:t>0,0</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2</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0,</m:t>
                          </m:r>
                          <m:r>
                            <a:rPr lang="en-US" altLang="zh-CN" b="0" i="1" smtClean="0">
                              <a:latin typeface="Cambria Math" panose="02040503050406030204" pitchFamily="18" charset="0"/>
                            </a:rPr>
                            <m:t>3</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b="0" i="1" smtClean="0">
                              <a:latin typeface="Cambria Math" panose="02040503050406030204" pitchFamily="18" charset="0"/>
                            </a:rPr>
                            <m:t>3</m:t>
                          </m:r>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oMath>
                  </m:oMathPara>
                </a14:m>
                <a:endParaRPr lang="en-US" dirty="0"/>
              </a:p>
            </p:txBody>
          </p:sp>
        </mc:Choice>
        <mc:Fallback xmlns="">
          <p:sp>
            <p:nvSpPr>
              <p:cNvPr id="10" name="内容占位符 3">
                <a:extLst>
                  <a:ext uri="{FF2B5EF4-FFF2-40B4-BE49-F238E27FC236}">
                    <a16:creationId xmlns:a16="http://schemas.microsoft.com/office/drawing/2014/main" id="{0D26E8AE-0F41-F243-94B1-4809DA373BB7}"/>
                  </a:ext>
                </a:extLst>
              </p:cNvPr>
              <p:cNvSpPr txBox="1">
                <a:spLocks noRot="1" noChangeAspect="1" noMove="1" noResize="1" noEditPoints="1" noAdjustHandles="1" noChangeArrowheads="1" noChangeShapeType="1" noTextEdit="1"/>
              </p:cNvSpPr>
              <p:nvPr/>
            </p:nvSpPr>
            <p:spPr>
              <a:xfrm>
                <a:off x="4052128" y="4976711"/>
                <a:ext cx="7143028" cy="666272"/>
              </a:xfrm>
              <a:prstGeom prst="rect">
                <a:avLst/>
              </a:prstGeom>
              <a:blipFill>
                <a:blip r:embed="rId3"/>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06790B6-919C-AB47-B0ED-FE4B8D92A369}"/>
              </a:ext>
            </a:extLst>
          </p:cNvPr>
          <p:cNvSpPr/>
          <p:nvPr/>
        </p:nvSpPr>
        <p:spPr bwMode="auto">
          <a:xfrm>
            <a:off x="2858021" y="2132856"/>
            <a:ext cx="2232248"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2232248"/>
                      <a:gd name="connsiteY0" fmla="*/ 0 h 648072"/>
                      <a:gd name="connsiteX1" fmla="*/ 558062 w 2232248"/>
                      <a:gd name="connsiteY1" fmla="*/ 0 h 648072"/>
                      <a:gd name="connsiteX2" fmla="*/ 1049157 w 2232248"/>
                      <a:gd name="connsiteY2" fmla="*/ 0 h 648072"/>
                      <a:gd name="connsiteX3" fmla="*/ 1562574 w 2232248"/>
                      <a:gd name="connsiteY3" fmla="*/ 0 h 648072"/>
                      <a:gd name="connsiteX4" fmla="*/ 2232248 w 2232248"/>
                      <a:gd name="connsiteY4" fmla="*/ 0 h 648072"/>
                      <a:gd name="connsiteX5" fmla="*/ 2232248 w 2232248"/>
                      <a:gd name="connsiteY5" fmla="*/ 648072 h 648072"/>
                      <a:gd name="connsiteX6" fmla="*/ 1741153 w 2232248"/>
                      <a:gd name="connsiteY6" fmla="*/ 648072 h 648072"/>
                      <a:gd name="connsiteX7" fmla="*/ 1205414 w 2232248"/>
                      <a:gd name="connsiteY7" fmla="*/ 648072 h 648072"/>
                      <a:gd name="connsiteX8" fmla="*/ 691997 w 2232248"/>
                      <a:gd name="connsiteY8" fmla="*/ 648072 h 648072"/>
                      <a:gd name="connsiteX9" fmla="*/ 0 w 2232248"/>
                      <a:gd name="connsiteY9" fmla="*/ 648072 h 648072"/>
                      <a:gd name="connsiteX10" fmla="*/ 0 w 2232248"/>
                      <a:gd name="connsiteY10"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648072" extrusionOk="0">
                        <a:moveTo>
                          <a:pt x="0" y="0"/>
                        </a:moveTo>
                        <a:cubicBezTo>
                          <a:pt x="178636" y="10611"/>
                          <a:pt x="286460" y="22411"/>
                          <a:pt x="558062" y="0"/>
                        </a:cubicBezTo>
                        <a:cubicBezTo>
                          <a:pt x="829664" y="-22411"/>
                          <a:pt x="808279" y="-5574"/>
                          <a:pt x="1049157" y="0"/>
                        </a:cubicBezTo>
                        <a:cubicBezTo>
                          <a:pt x="1290036" y="5574"/>
                          <a:pt x="1326647" y="7015"/>
                          <a:pt x="1562574" y="0"/>
                        </a:cubicBezTo>
                        <a:cubicBezTo>
                          <a:pt x="1798501" y="-7015"/>
                          <a:pt x="1974346" y="-5882"/>
                          <a:pt x="2232248" y="0"/>
                        </a:cubicBezTo>
                        <a:cubicBezTo>
                          <a:pt x="2214169" y="312270"/>
                          <a:pt x="2252509" y="342243"/>
                          <a:pt x="2232248" y="648072"/>
                        </a:cubicBezTo>
                        <a:cubicBezTo>
                          <a:pt x="2095053" y="635225"/>
                          <a:pt x="1893842" y="627393"/>
                          <a:pt x="1741153" y="648072"/>
                        </a:cubicBezTo>
                        <a:cubicBezTo>
                          <a:pt x="1588465" y="668751"/>
                          <a:pt x="1369358" y="640091"/>
                          <a:pt x="1205414" y="648072"/>
                        </a:cubicBezTo>
                        <a:cubicBezTo>
                          <a:pt x="1041470" y="656053"/>
                          <a:pt x="799945" y="652898"/>
                          <a:pt x="691997" y="648072"/>
                        </a:cubicBezTo>
                        <a:cubicBezTo>
                          <a:pt x="584049" y="643246"/>
                          <a:pt x="269545" y="671145"/>
                          <a:pt x="0" y="648072"/>
                        </a:cubicBezTo>
                        <a:cubicBezTo>
                          <a:pt x="6225" y="425964"/>
                          <a:pt x="29956" y="209714"/>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1" name="矩形 10">
            <a:extLst>
              <a:ext uri="{FF2B5EF4-FFF2-40B4-BE49-F238E27FC236}">
                <a16:creationId xmlns:a16="http://schemas.microsoft.com/office/drawing/2014/main" id="{8FE75A1E-3577-7244-A8A9-EE6E49BE5663}"/>
              </a:ext>
            </a:extLst>
          </p:cNvPr>
          <p:cNvSpPr/>
          <p:nvPr/>
        </p:nvSpPr>
        <p:spPr bwMode="auto">
          <a:xfrm>
            <a:off x="5450309" y="2136466"/>
            <a:ext cx="720080" cy="208823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2088232"/>
                      <a:gd name="connsiteX1" fmla="*/ 360040 w 720080"/>
                      <a:gd name="connsiteY1" fmla="*/ 0 h 2088232"/>
                      <a:gd name="connsiteX2" fmla="*/ 720080 w 720080"/>
                      <a:gd name="connsiteY2" fmla="*/ 0 h 2088232"/>
                      <a:gd name="connsiteX3" fmla="*/ 720080 w 720080"/>
                      <a:gd name="connsiteY3" fmla="*/ 654313 h 2088232"/>
                      <a:gd name="connsiteX4" fmla="*/ 720080 w 720080"/>
                      <a:gd name="connsiteY4" fmla="*/ 1371272 h 2088232"/>
                      <a:gd name="connsiteX5" fmla="*/ 720080 w 720080"/>
                      <a:gd name="connsiteY5" fmla="*/ 2088232 h 2088232"/>
                      <a:gd name="connsiteX6" fmla="*/ 381642 w 720080"/>
                      <a:gd name="connsiteY6" fmla="*/ 2088232 h 2088232"/>
                      <a:gd name="connsiteX7" fmla="*/ 0 w 720080"/>
                      <a:gd name="connsiteY7" fmla="*/ 2088232 h 2088232"/>
                      <a:gd name="connsiteX8" fmla="*/ 0 w 720080"/>
                      <a:gd name="connsiteY8" fmla="*/ 1433919 h 2088232"/>
                      <a:gd name="connsiteX9" fmla="*/ 0 w 720080"/>
                      <a:gd name="connsiteY9" fmla="*/ 716960 h 2088232"/>
                      <a:gd name="connsiteX10" fmla="*/ 0 w 720080"/>
                      <a:gd name="connsiteY10" fmla="*/ 0 h 208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080" h="2088232" extrusionOk="0">
                        <a:moveTo>
                          <a:pt x="0" y="0"/>
                        </a:moveTo>
                        <a:cubicBezTo>
                          <a:pt x="86371" y="-1090"/>
                          <a:pt x="228769" y="-5492"/>
                          <a:pt x="360040" y="0"/>
                        </a:cubicBezTo>
                        <a:cubicBezTo>
                          <a:pt x="491311" y="5492"/>
                          <a:pt x="636181" y="16891"/>
                          <a:pt x="720080" y="0"/>
                        </a:cubicBezTo>
                        <a:cubicBezTo>
                          <a:pt x="737407" y="137556"/>
                          <a:pt x="701408" y="437874"/>
                          <a:pt x="720080" y="654313"/>
                        </a:cubicBezTo>
                        <a:cubicBezTo>
                          <a:pt x="738752" y="870752"/>
                          <a:pt x="719582" y="1126138"/>
                          <a:pt x="720080" y="1371272"/>
                        </a:cubicBezTo>
                        <a:cubicBezTo>
                          <a:pt x="720578" y="1616406"/>
                          <a:pt x="684509" y="1917075"/>
                          <a:pt x="720080" y="2088232"/>
                        </a:cubicBezTo>
                        <a:cubicBezTo>
                          <a:pt x="651356" y="2103952"/>
                          <a:pt x="486238" y="2083420"/>
                          <a:pt x="381642" y="2088232"/>
                        </a:cubicBezTo>
                        <a:cubicBezTo>
                          <a:pt x="277046" y="2093044"/>
                          <a:pt x="131683" y="2071300"/>
                          <a:pt x="0" y="2088232"/>
                        </a:cubicBezTo>
                        <a:cubicBezTo>
                          <a:pt x="379" y="1807343"/>
                          <a:pt x="5366" y="1601843"/>
                          <a:pt x="0" y="1433919"/>
                        </a:cubicBezTo>
                        <a:cubicBezTo>
                          <a:pt x="-5366" y="1265995"/>
                          <a:pt x="-22100" y="951605"/>
                          <a:pt x="0" y="716960"/>
                        </a:cubicBezTo>
                        <a:cubicBezTo>
                          <a:pt x="22100" y="482315"/>
                          <a:pt x="16555" y="27934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5B1CA837-D575-6E4E-A71D-8BD25BE6E915}"/>
              </a:ext>
            </a:extLst>
          </p:cNvPr>
          <p:cNvSpPr/>
          <p:nvPr/>
        </p:nvSpPr>
        <p:spPr bwMode="auto">
          <a:xfrm>
            <a:off x="8633867" y="2132608"/>
            <a:ext cx="720080" cy="648072"/>
          </a:xfrm>
          <a:prstGeom prst="rect">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736673711">
                  <a:custGeom>
                    <a:avLst/>
                    <a:gdLst>
                      <a:gd name="connsiteX0" fmla="*/ 0 w 720080"/>
                      <a:gd name="connsiteY0" fmla="*/ 0 h 648072"/>
                      <a:gd name="connsiteX1" fmla="*/ 360040 w 720080"/>
                      <a:gd name="connsiteY1" fmla="*/ 0 h 648072"/>
                      <a:gd name="connsiteX2" fmla="*/ 720080 w 720080"/>
                      <a:gd name="connsiteY2" fmla="*/ 0 h 648072"/>
                      <a:gd name="connsiteX3" fmla="*/ 720080 w 720080"/>
                      <a:gd name="connsiteY3" fmla="*/ 648072 h 648072"/>
                      <a:gd name="connsiteX4" fmla="*/ 352839 w 720080"/>
                      <a:gd name="connsiteY4" fmla="*/ 648072 h 648072"/>
                      <a:gd name="connsiteX5" fmla="*/ 0 w 720080"/>
                      <a:gd name="connsiteY5" fmla="*/ 648072 h 648072"/>
                      <a:gd name="connsiteX6" fmla="*/ 0 w 720080"/>
                      <a:gd name="connsiteY6"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648072" extrusionOk="0">
                        <a:moveTo>
                          <a:pt x="0" y="0"/>
                        </a:moveTo>
                        <a:cubicBezTo>
                          <a:pt x="86371" y="-1090"/>
                          <a:pt x="228769" y="-5492"/>
                          <a:pt x="360040" y="0"/>
                        </a:cubicBezTo>
                        <a:cubicBezTo>
                          <a:pt x="491311" y="5492"/>
                          <a:pt x="636181" y="16891"/>
                          <a:pt x="720080" y="0"/>
                        </a:cubicBezTo>
                        <a:cubicBezTo>
                          <a:pt x="693993" y="290634"/>
                          <a:pt x="693172" y="476055"/>
                          <a:pt x="720080" y="648072"/>
                        </a:cubicBezTo>
                        <a:cubicBezTo>
                          <a:pt x="580873" y="641805"/>
                          <a:pt x="492482" y="646140"/>
                          <a:pt x="352839" y="648072"/>
                        </a:cubicBezTo>
                        <a:cubicBezTo>
                          <a:pt x="213196" y="650004"/>
                          <a:pt x="91224" y="648604"/>
                          <a:pt x="0" y="648072"/>
                        </a:cubicBezTo>
                        <a:cubicBezTo>
                          <a:pt x="23125" y="500093"/>
                          <a:pt x="13652" y="25480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160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616624"/>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Tensor</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历代发展</a:t>
            </a:r>
          </a:p>
        </p:txBody>
      </p:sp>
    </p:spTree>
    <p:extLst>
      <p:ext uri="{BB962C8B-B14F-4D97-AF65-F5344CB8AC3E}">
        <p14:creationId xmlns:p14="http://schemas.microsoft.com/office/powerpoint/2010/main" val="68863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4CABB9-0CD6-9940-8CAE-D1B641E0E1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888" y="2492896"/>
            <a:ext cx="10993220" cy="2880320"/>
          </a:xfrm>
          <a:prstGeom prst="rect">
            <a:avLst/>
          </a:prstGeom>
        </p:spPr>
      </p:pic>
      <p:sp>
        <p:nvSpPr>
          <p:cNvPr id="6" name="标题 5">
            <a:extLst>
              <a:ext uri="{FF2B5EF4-FFF2-40B4-BE49-F238E27FC236}">
                <a16:creationId xmlns:a16="http://schemas.microsoft.com/office/drawing/2014/main" id="{827673BD-1C37-884F-860B-CDD56B7B4B18}"/>
              </a:ext>
            </a:extLst>
          </p:cNvPr>
          <p:cNvSpPr>
            <a:spLocks noGrp="1"/>
          </p:cNvSpPr>
          <p:nvPr>
            <p:ph type="title"/>
          </p:nvPr>
        </p:nvSpPr>
        <p:spPr/>
        <p:txBody>
          <a:bodyPr/>
          <a:lstStyle/>
          <a:p>
            <a:r>
              <a:rPr lang="en-US" altLang="zh-CN" dirty="0"/>
              <a:t>Tensor Core </a:t>
            </a:r>
            <a:r>
              <a:rPr lang="zh-CN" altLang="en-US" dirty="0"/>
              <a:t>历代发展</a:t>
            </a:r>
          </a:p>
        </p:txBody>
      </p:sp>
    </p:spTree>
    <p:extLst>
      <p:ext uri="{BB962C8B-B14F-4D97-AF65-F5344CB8AC3E}">
        <p14:creationId xmlns:p14="http://schemas.microsoft.com/office/powerpoint/2010/main" val="110228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080E3-D765-5844-A857-A9E777A34AD4}"/>
              </a:ext>
            </a:extLst>
          </p:cNvPr>
          <p:cNvSpPr>
            <a:spLocks noGrp="1"/>
          </p:cNvSpPr>
          <p:nvPr>
            <p:ph type="title"/>
          </p:nvPr>
        </p:nvSpPr>
        <p:spPr/>
        <p:txBody>
          <a:bodyPr/>
          <a:lstStyle/>
          <a:p>
            <a:r>
              <a:rPr lang="en-US" altLang="zh-CN" dirty="0"/>
              <a:t>VOLTA SM</a:t>
            </a:r>
            <a:endParaRPr kumimoji="1" lang="zh-CN" altLang="en-US" dirty="0"/>
          </a:p>
        </p:txBody>
      </p:sp>
      <p:pic>
        <p:nvPicPr>
          <p:cNvPr id="5" name="图片 4">
            <a:extLst>
              <a:ext uri="{FF2B5EF4-FFF2-40B4-BE49-F238E27FC236}">
                <a16:creationId xmlns:a16="http://schemas.microsoft.com/office/drawing/2014/main" id="{F2C2001C-C2AB-8645-AC1E-4FA5999D04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6" y="1510749"/>
            <a:ext cx="3528392" cy="4635024"/>
          </a:xfrm>
          <a:prstGeom prst="rect">
            <a:avLst/>
          </a:prstGeom>
        </p:spPr>
      </p:pic>
      <p:pic>
        <p:nvPicPr>
          <p:cNvPr id="6" name="内容占位符 10">
            <a:extLst>
              <a:ext uri="{FF2B5EF4-FFF2-40B4-BE49-F238E27FC236}">
                <a16:creationId xmlns:a16="http://schemas.microsoft.com/office/drawing/2014/main" id="{C99FC2C1-9A2D-F148-BF1E-565F559BF87B}"/>
              </a:ext>
            </a:extLst>
          </p:cNvPr>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5523275" y="1556792"/>
            <a:ext cx="5914194" cy="4563016"/>
          </a:xfrm>
        </p:spPr>
      </p:pic>
      <p:sp>
        <p:nvSpPr>
          <p:cNvPr id="7" name="右箭头 6">
            <a:extLst>
              <a:ext uri="{FF2B5EF4-FFF2-40B4-BE49-F238E27FC236}">
                <a16:creationId xmlns:a16="http://schemas.microsoft.com/office/drawing/2014/main" id="{21CA3425-EE97-4946-87AB-30B9063387BB}"/>
              </a:ext>
            </a:extLst>
          </p:cNvPr>
          <p:cNvSpPr/>
          <p:nvPr/>
        </p:nvSpPr>
        <p:spPr bwMode="auto">
          <a:xfrm>
            <a:off x="4370189" y="3356992"/>
            <a:ext cx="864686" cy="922848"/>
          </a:xfrm>
          <a:prstGeom prst="rightArrow">
            <a:avLst>
              <a:gd name="adj1" fmla="val 50000"/>
              <a:gd name="adj2" fmla="val 7418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55193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02C5FB8-FC95-EA45-BE94-022187D4E342}"/>
              </a:ext>
            </a:extLst>
          </p:cNvPr>
          <p:cNvSpPr>
            <a:spLocks noGrp="1"/>
          </p:cNvSpPr>
          <p:nvPr>
            <p:ph type="title"/>
          </p:nvPr>
        </p:nvSpPr>
        <p:spPr/>
        <p:txBody>
          <a:bodyPr/>
          <a:lstStyle/>
          <a:p>
            <a:r>
              <a:rPr lang="en-US" altLang="zh-CN" dirty="0"/>
              <a:t>VOLTA SM</a:t>
            </a:r>
            <a:r>
              <a:rPr lang="zh-CN" altLang="en-US" dirty="0"/>
              <a:t> 整体架构</a:t>
            </a:r>
          </a:p>
        </p:txBody>
      </p:sp>
      <p:pic>
        <p:nvPicPr>
          <p:cNvPr id="11" name="内容占位符 10">
            <a:extLst>
              <a:ext uri="{FF2B5EF4-FFF2-40B4-BE49-F238E27FC236}">
                <a16:creationId xmlns:a16="http://schemas.microsoft.com/office/drawing/2014/main" id="{CF8C8ABF-02BB-0246-B602-DDAFCDDF9118}"/>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75997" y="1599759"/>
            <a:ext cx="5832648" cy="4500100"/>
          </a:xfrm>
        </p:spPr>
      </p:pic>
      <p:sp>
        <p:nvSpPr>
          <p:cNvPr id="12" name="内容占位符 6">
            <a:extLst>
              <a:ext uri="{FF2B5EF4-FFF2-40B4-BE49-F238E27FC236}">
                <a16:creationId xmlns:a16="http://schemas.microsoft.com/office/drawing/2014/main" id="{0F581E66-D23C-894C-B90C-31CA5915AA0A}"/>
              </a:ext>
            </a:extLst>
          </p:cNvPr>
          <p:cNvSpPr txBox="1">
            <a:spLocks/>
          </p:cNvSpPr>
          <p:nvPr/>
        </p:nvSpPr>
        <p:spPr>
          <a:xfrm>
            <a:off x="6746453" y="1678330"/>
            <a:ext cx="5112567" cy="434295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200000"/>
              </a:lnSpc>
            </a:pPr>
            <a:r>
              <a:rPr lang="en-US" altLang="zh-CN" dirty="0"/>
              <a:t>Twice The Schedulers</a:t>
            </a:r>
          </a:p>
          <a:p>
            <a:pPr>
              <a:lnSpc>
                <a:spcPct val="200000"/>
              </a:lnSpc>
            </a:pPr>
            <a:r>
              <a:rPr lang="en-US" dirty="0"/>
              <a:t>Simplified issue Logic</a:t>
            </a:r>
          </a:p>
          <a:p>
            <a:pPr>
              <a:lnSpc>
                <a:spcPct val="200000"/>
              </a:lnSpc>
            </a:pPr>
            <a:r>
              <a:rPr lang="en-US" dirty="0"/>
              <a:t>Large, Fast L1 Cache</a:t>
            </a:r>
          </a:p>
          <a:p>
            <a:pPr>
              <a:lnSpc>
                <a:spcPct val="200000"/>
              </a:lnSpc>
            </a:pPr>
            <a:r>
              <a:rPr lang="en-US" dirty="0"/>
              <a:t>Improved SIMT Model</a:t>
            </a:r>
          </a:p>
          <a:p>
            <a:pPr>
              <a:lnSpc>
                <a:spcPct val="200000"/>
              </a:lnSpc>
            </a:pPr>
            <a:r>
              <a:rPr lang="en-US" dirty="0"/>
              <a:t>Tensor Acceleration</a:t>
            </a:r>
          </a:p>
          <a:p>
            <a:pPr>
              <a:lnSpc>
                <a:spcPct val="200000"/>
              </a:lnSpc>
            </a:pPr>
            <a:r>
              <a:rPr lang="en-US" dirty="0"/>
              <a:t>+50% energy efficiency vs GP100 SM</a:t>
            </a:r>
          </a:p>
        </p:txBody>
      </p:sp>
    </p:spTree>
    <p:extLst>
      <p:ext uri="{BB962C8B-B14F-4D97-AF65-F5344CB8AC3E}">
        <p14:creationId xmlns:p14="http://schemas.microsoft.com/office/powerpoint/2010/main" val="1479267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34813</TotalTime>
  <Words>1656</Words>
  <Application>Microsoft Macintosh PowerPoint</Application>
  <PresentationFormat>自定义</PresentationFormat>
  <Paragraphs>195</Paragraphs>
  <Slides>38</Slides>
  <Notes>2</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38</vt:i4>
      </vt:variant>
    </vt:vector>
  </HeadingPairs>
  <TitlesOfParts>
    <vt:vector size="5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NVIDIA GPU架构发展</vt:lpstr>
      <vt:lpstr>Tensor Core</vt:lpstr>
      <vt:lpstr>PowerPoint 演示文稿</vt:lpstr>
      <vt:lpstr>Tensor Core 历代发展</vt:lpstr>
      <vt:lpstr>VOLTA SM</vt:lpstr>
      <vt:lpstr>VOLTA SM 整体架构</vt:lpstr>
      <vt:lpstr>第一代 Tensor Core (Volta)</vt:lpstr>
      <vt:lpstr>第一代 Tensor Core (Volta)</vt:lpstr>
      <vt:lpstr>VOLTA SM 微架构</vt:lpstr>
      <vt:lpstr>VOLTA Sub-Core 微架构</vt:lpstr>
      <vt:lpstr>L1缓存和共享内存</vt:lpstr>
      <vt:lpstr>PowerPoint 演示文稿</vt:lpstr>
      <vt:lpstr>第二代 Tensor Core (Turing)</vt:lpstr>
      <vt:lpstr>PowerPoint 演示文稿</vt:lpstr>
      <vt:lpstr>第三代 Tensor Core (Ampere)</vt:lpstr>
      <vt:lpstr>第三代 Tensor Core (Ampere)</vt:lpstr>
      <vt:lpstr>第三代 Tensor Core (Ampere)</vt:lpstr>
      <vt:lpstr>第三代 Tensor Core (Ampere)</vt:lpstr>
      <vt:lpstr>第三代 Tensor Core (Ampere)</vt:lpstr>
      <vt:lpstr>第三代 Tensor Core (Ampere)</vt:lpstr>
      <vt:lpstr>PowerPoint 演示文稿</vt:lpstr>
      <vt:lpstr>第四代 Tensor Core (Hopper)</vt:lpstr>
      <vt:lpstr>第四代 Tensor Core (Hopper)</vt:lpstr>
      <vt:lpstr>Hopper 赫柏架构</vt:lpstr>
      <vt:lpstr>Hopper 赫柏架构</vt:lpstr>
      <vt:lpstr>第四代 Tensor Core (Hopper)</vt:lpstr>
      <vt:lpstr>第四代 Tensor Core (Hopper)</vt:lpstr>
      <vt:lpstr>第四代 Tensor Core (Hopper)</vt:lpstr>
      <vt:lpstr>第四代 Tensor Core (Hopper)</vt:lpstr>
      <vt:lpstr>PowerPoint 演示文稿</vt:lpstr>
      <vt:lpstr>Padding Vocabulary Size – Projection Layer Example</vt:lpstr>
      <vt:lpstr>Padding Vocabulary Size – Projection Layer Example</vt:lpstr>
      <vt:lpstr>Summary 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5888</cp:revision>
  <dcterms:created xsi:type="dcterms:W3CDTF">2015-01-14T10:38:57Z</dcterms:created>
  <dcterms:modified xsi:type="dcterms:W3CDTF">2023-05-03T09:48:37Z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